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7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3EA2-8A32-FC4D-871D-43E6C30A7A95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7E803C58-48CF-0247-9755-1FE546D5A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3EA2-8A32-FC4D-871D-43E6C30A7A95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C58-48CF-0247-9755-1FE546D5A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3EA2-8A32-FC4D-871D-43E6C30A7A95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3EA2-8A32-FC4D-871D-43E6C30A7A95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3EA2-8A32-FC4D-871D-43E6C30A7A95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7E803C58-48CF-0247-9755-1FE546D5A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3EA2-8A32-FC4D-871D-43E6C30A7A95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C58-48CF-0247-9755-1FE546D5A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3EA2-8A32-FC4D-871D-43E6C30A7A95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C58-48CF-0247-9755-1FE546D5A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3EA2-8A32-FC4D-871D-43E6C30A7A95}" type="datetimeFigureOut">
              <a:rPr lang="en-US" smtClean="0"/>
              <a:t>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C58-48CF-0247-9755-1FE546D5ACF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3EA2-8A32-FC4D-871D-43E6C30A7A95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C58-48CF-0247-9755-1FE546D5A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3EA2-8A32-FC4D-871D-43E6C30A7A95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C58-48CF-0247-9755-1FE546D5A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3EA2-8A32-FC4D-871D-43E6C30A7A95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C58-48CF-0247-9755-1FE546D5A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3EA2-8A32-FC4D-871D-43E6C30A7A95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C58-48CF-0247-9755-1FE546D5A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3EA2-8A32-FC4D-871D-43E6C30A7A95}" type="datetimeFigureOut">
              <a:rPr lang="en-US" smtClean="0"/>
              <a:t>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C58-48CF-0247-9755-1FE546D5A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3EA2-8A32-FC4D-871D-43E6C30A7A95}" type="datetimeFigureOut">
              <a:rPr lang="en-US" smtClean="0"/>
              <a:t>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C58-48CF-0247-9755-1FE546D5A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3EA2-8A32-FC4D-871D-43E6C30A7A95}" type="datetimeFigureOut">
              <a:rPr lang="en-US" smtClean="0"/>
              <a:t>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C58-48CF-0247-9755-1FE546D5A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3EA2-8A32-FC4D-871D-43E6C30A7A95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C58-48CF-0247-9755-1FE546D5A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F073EA2-8A32-FC4D-871D-43E6C30A7A95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803C58-48CF-0247-9755-1FE546D5AC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Experiment 5.1 Post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9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Based on the data, what 2 substances were mixed together in the mixture?</a:t>
            </a:r>
          </a:p>
          <a:p>
            <a:pPr lvl="1"/>
            <a:r>
              <a:rPr lang="en-US" sz="2000" dirty="0" smtClean="0"/>
              <a:t>Water – That’s the easy one.</a:t>
            </a:r>
          </a:p>
          <a:p>
            <a:pPr lvl="1"/>
            <a:r>
              <a:rPr lang="en-US" sz="2000" dirty="0" smtClean="0"/>
              <a:t>Alcohol – Yes, but what alcohol because there are lots of different types of alcohols?</a:t>
            </a:r>
          </a:p>
          <a:p>
            <a:r>
              <a:rPr lang="en-US" dirty="0" smtClean="0"/>
              <a:t>We need to consult a table that has the properties of various alcohols. </a:t>
            </a:r>
          </a:p>
          <a:p>
            <a:pPr lvl="1"/>
            <a:r>
              <a:rPr lang="en-US" sz="2000" dirty="0" smtClean="0"/>
              <a:t>Turn to page 65 in the book.</a:t>
            </a:r>
          </a:p>
          <a:p>
            <a:pPr lvl="1"/>
            <a:r>
              <a:rPr lang="en-US" sz="2000" dirty="0" smtClean="0"/>
              <a:t>Based on the table, what alcohol do you think it is?</a:t>
            </a:r>
          </a:p>
          <a:p>
            <a:r>
              <a:rPr lang="en-US" dirty="0" smtClean="0"/>
              <a:t>Water and isopropanol are the 2 substances in the mixture. </a:t>
            </a:r>
          </a:p>
        </p:txBody>
      </p:sp>
    </p:spTree>
    <p:extLst>
      <p:ext uri="{BB962C8B-B14F-4D97-AF65-F5344CB8AC3E}">
        <p14:creationId xmlns:p14="http://schemas.microsoft.com/office/powerpoint/2010/main" val="3276043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Pre Lab</a:t>
            </a:r>
            <a:endParaRPr lang="en-US" dirty="0"/>
          </a:p>
          <a:p>
            <a:r>
              <a:rPr lang="en-US" dirty="0" smtClean="0"/>
              <a:t>Completed Data Tables (3 of them – properties table, 2 BP tables)</a:t>
            </a:r>
          </a:p>
          <a:p>
            <a:r>
              <a:rPr lang="en-US" dirty="0" smtClean="0"/>
              <a:t>Calculations (How did you figure out your densities)</a:t>
            </a:r>
          </a:p>
        </p:txBody>
      </p:sp>
    </p:spTree>
    <p:extLst>
      <p:ext uri="{BB962C8B-B14F-4D97-AF65-F5344CB8AC3E}">
        <p14:creationId xmlns:p14="http://schemas.microsoft.com/office/powerpoint/2010/main" val="129417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  <a:p>
            <a:pPr lvl="1"/>
            <a:r>
              <a:rPr lang="en-US" sz="2000" dirty="0" smtClean="0"/>
              <a:t>Mixture will have a graph by itself</a:t>
            </a:r>
          </a:p>
          <a:p>
            <a:pPr lvl="1"/>
            <a:r>
              <a:rPr lang="en-US" sz="2000" dirty="0" smtClean="0"/>
              <a:t>The 3 fractions should be on the same graph</a:t>
            </a:r>
            <a:endParaRPr lang="en-US" sz="2000" dirty="0"/>
          </a:p>
          <a:p>
            <a:pPr lvl="1"/>
            <a:r>
              <a:rPr lang="en-US" sz="2000" dirty="0"/>
              <a:t>Labeled in the legend by different colors.</a:t>
            </a:r>
          </a:p>
          <a:p>
            <a:r>
              <a:rPr lang="en-US" dirty="0"/>
              <a:t>Questions (on website)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27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Conclusion (Complete summary </a:t>
            </a:r>
            <a:r>
              <a:rPr lang="en-US" smtClean="0"/>
              <a:t>of the lab)</a:t>
            </a:r>
            <a:endParaRPr lang="en-US" dirty="0" smtClean="0"/>
          </a:p>
          <a:p>
            <a:pPr lvl="1"/>
            <a:r>
              <a:rPr lang="en-US" dirty="0" smtClean="0"/>
              <a:t>First paragraph </a:t>
            </a:r>
          </a:p>
          <a:p>
            <a:pPr lvl="2"/>
            <a:r>
              <a:rPr lang="en-US" dirty="0" smtClean="0"/>
              <a:t>What did you do in the lab, what did you learn?</a:t>
            </a:r>
          </a:p>
          <a:p>
            <a:pPr lvl="1"/>
            <a:r>
              <a:rPr lang="en-US" dirty="0" smtClean="0"/>
              <a:t>Second paragraph and Third paragraph. (One for each of the purposes)</a:t>
            </a:r>
          </a:p>
          <a:p>
            <a:pPr lvl="2"/>
            <a:r>
              <a:rPr lang="en-US" dirty="0" smtClean="0"/>
              <a:t>Did you accomplish your purposes?</a:t>
            </a:r>
          </a:p>
          <a:p>
            <a:pPr lvl="3"/>
            <a:r>
              <a:rPr lang="en-US" dirty="0" smtClean="0"/>
              <a:t>How do you know?</a:t>
            </a:r>
          </a:p>
          <a:p>
            <a:pPr lvl="2"/>
            <a:r>
              <a:rPr lang="en-US" b="1" dirty="0" smtClean="0"/>
              <a:t>Claim</a:t>
            </a:r>
            <a:r>
              <a:rPr lang="en-US" dirty="0" smtClean="0"/>
              <a:t> saying what you think the liquids in the mixture were. </a:t>
            </a:r>
            <a:r>
              <a:rPr lang="en-US" b="1" dirty="0" smtClean="0"/>
              <a:t>Evidence </a:t>
            </a:r>
            <a:r>
              <a:rPr lang="en-US" dirty="0" smtClean="0"/>
              <a:t>from your data backing up your claim. </a:t>
            </a:r>
            <a:r>
              <a:rPr lang="en-US" b="1" dirty="0" smtClean="0"/>
              <a:t>Reasoning </a:t>
            </a:r>
            <a:r>
              <a:rPr lang="en-US" dirty="0" smtClean="0"/>
              <a:t>is a justification that links the claim and evidence and includes scientific principles to defend the claim and evidence</a:t>
            </a:r>
          </a:p>
          <a:p>
            <a:pPr lvl="1"/>
            <a:r>
              <a:rPr lang="en-US" dirty="0" smtClean="0"/>
              <a:t>Fourth paragraph – Improvements and sources of error for the lab (what did you do wrong that you can improve upon for the sludge test.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094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was our purpose of the lab?</a:t>
            </a:r>
          </a:p>
          <a:p>
            <a:pPr marL="571500" lvl="1" indent="-342900">
              <a:buAutoNum type="arabicPeriod"/>
            </a:pPr>
            <a:r>
              <a:rPr lang="en-US" sz="2400" dirty="0" smtClean="0"/>
              <a:t>Separate the </a:t>
            </a:r>
            <a:r>
              <a:rPr lang="en-US" sz="2400" dirty="0" smtClean="0"/>
              <a:t>mixture using </a:t>
            </a:r>
            <a:r>
              <a:rPr lang="en-US" sz="2400" dirty="0" smtClean="0"/>
              <a:t>fractional distillation.</a:t>
            </a:r>
          </a:p>
          <a:p>
            <a:pPr marL="571500" lvl="1" indent="-342900">
              <a:buAutoNum type="arabicPeriod"/>
            </a:pPr>
            <a:r>
              <a:rPr lang="en-US" sz="2400" dirty="0" smtClean="0"/>
              <a:t>Identify the substances in the mixture by finding their properties.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823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Table - Color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877143"/>
              </p:ext>
            </p:extLst>
          </p:nvPr>
        </p:nvGraphicFramePr>
        <p:xfrm>
          <a:off x="415925" y="2755900"/>
          <a:ext cx="8308975" cy="741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61795"/>
                <a:gridCol w="1661795"/>
                <a:gridCol w="1661795"/>
                <a:gridCol w="1661795"/>
                <a:gridCol w="16617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Fraction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Fraction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Fraction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69571" y="23404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8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Table - Odor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219606"/>
              </p:ext>
            </p:extLst>
          </p:nvPr>
        </p:nvGraphicFramePr>
        <p:xfrm>
          <a:off x="415925" y="2755900"/>
          <a:ext cx="8308975" cy="13817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61795"/>
                <a:gridCol w="1661795"/>
                <a:gridCol w="1661795"/>
                <a:gridCol w="1661795"/>
                <a:gridCol w="16617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Fraction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Fraction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Fraction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Odor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Alcohol – 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Alcohol</a:t>
                      </a:r>
                      <a:r>
                        <a:rPr lang="en-US" baseline="0" dirty="0" smtClean="0"/>
                        <a:t> – 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Alcohol</a:t>
                      </a:r>
                      <a:r>
                        <a:rPr lang="en-US" baseline="0" dirty="0" smtClean="0"/>
                        <a:t> – 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459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Table - Flammability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144421"/>
              </p:ext>
            </p:extLst>
          </p:nvPr>
        </p:nvGraphicFramePr>
        <p:xfrm>
          <a:off x="415925" y="2755900"/>
          <a:ext cx="8308975" cy="1752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61795"/>
                <a:gridCol w="1661795"/>
                <a:gridCol w="1661795"/>
                <a:gridCol w="1661795"/>
                <a:gridCol w="16617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Fraction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Fraction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Fraction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Odor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Alcohol – 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Alcohol</a:t>
                      </a:r>
                      <a:r>
                        <a:rPr lang="en-US" baseline="0" dirty="0" smtClean="0"/>
                        <a:t> – 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Alcohol</a:t>
                      </a:r>
                      <a:r>
                        <a:rPr lang="en-US" baseline="0" dirty="0" smtClean="0"/>
                        <a:t> – 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Flammability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925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Table - Density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108388"/>
              </p:ext>
            </p:extLst>
          </p:nvPr>
        </p:nvGraphicFramePr>
        <p:xfrm>
          <a:off x="415925" y="2755900"/>
          <a:ext cx="8308975" cy="2123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61795"/>
                <a:gridCol w="1661795"/>
                <a:gridCol w="1661795"/>
                <a:gridCol w="1661795"/>
                <a:gridCol w="16617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Fraction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Fraction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Fraction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Odor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Alcohol – 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Alcohol</a:t>
                      </a:r>
                      <a:r>
                        <a:rPr lang="en-US" baseline="0" dirty="0" smtClean="0"/>
                        <a:t> – 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Alcohol</a:t>
                      </a:r>
                      <a:r>
                        <a:rPr lang="en-US" baseline="0" dirty="0" smtClean="0"/>
                        <a:t> – 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Flammability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~0.91 g/ml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~0.81 g/mL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~0.93</a:t>
                      </a:r>
                      <a:r>
                        <a:rPr lang="en-US" baseline="0" dirty="0" smtClean="0"/>
                        <a:t> g/mL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~1.00 g/mL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25714" y="5315857"/>
            <a:ext cx="7420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Did your density match these? If not,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137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Table – Boiling Point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58378"/>
              </p:ext>
            </p:extLst>
          </p:nvPr>
        </p:nvGraphicFramePr>
        <p:xfrm>
          <a:off x="415925" y="2755900"/>
          <a:ext cx="8308975" cy="2763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61795"/>
                <a:gridCol w="1661795"/>
                <a:gridCol w="1661795"/>
                <a:gridCol w="1661795"/>
                <a:gridCol w="16617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Fraction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Fraction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Fraction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Odor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Alcohol – 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Alcohol</a:t>
                      </a:r>
                      <a:r>
                        <a:rPr lang="en-US" baseline="0" dirty="0" smtClean="0"/>
                        <a:t> – 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Alcohol</a:t>
                      </a:r>
                      <a:r>
                        <a:rPr lang="en-US" baseline="0" dirty="0" smtClean="0"/>
                        <a:t> – 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Flammability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~0.91 g/ml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~0.81 g/mL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~0.93</a:t>
                      </a:r>
                      <a:r>
                        <a:rPr lang="en-US" baseline="0" dirty="0" smtClean="0"/>
                        <a:t> g/mL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~1.00 g/mL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Boiling Point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~80°C and ~100°C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~80°C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~80°C and ~100°C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~100°C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931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Table - Solubility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742631"/>
              </p:ext>
            </p:extLst>
          </p:nvPr>
        </p:nvGraphicFramePr>
        <p:xfrm>
          <a:off x="415925" y="2755900"/>
          <a:ext cx="8308975" cy="3134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61795"/>
                <a:gridCol w="1661795"/>
                <a:gridCol w="1661795"/>
                <a:gridCol w="1661795"/>
                <a:gridCol w="16617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Fraction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Fraction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Fraction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Odor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Alcohol – 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Alcohol</a:t>
                      </a:r>
                      <a:r>
                        <a:rPr lang="en-US" baseline="0" dirty="0" smtClean="0"/>
                        <a:t> – 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Alcohol</a:t>
                      </a:r>
                      <a:r>
                        <a:rPr lang="en-US" baseline="0" dirty="0" smtClean="0"/>
                        <a:t> – 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Flammability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~0.91 g/ml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~0.81 g/mL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~0.93</a:t>
                      </a:r>
                      <a:r>
                        <a:rPr lang="en-US" baseline="0" dirty="0" smtClean="0"/>
                        <a:t> g/mL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~1.00 g/mL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Boiling Point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~80°C and ~100°C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~80°C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~80°C and ~100°C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~100°C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Solubility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872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Problems/Improvements with the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Was your data near the “correct” data?</a:t>
            </a:r>
            <a:r>
              <a:rPr lang="en-US" sz="2800" dirty="0"/>
              <a:t> </a:t>
            </a:r>
            <a:r>
              <a:rPr lang="en-US" sz="2800" dirty="0" smtClean="0"/>
              <a:t>If it </a:t>
            </a:r>
            <a:r>
              <a:rPr lang="en-US" sz="2800" dirty="0" err="1" smtClean="0"/>
              <a:t>wasn</a:t>
            </a:r>
            <a:r>
              <a:rPr lang="fr-FR" sz="2800" dirty="0" smtClean="0"/>
              <a:t>’</a:t>
            </a:r>
            <a:r>
              <a:rPr lang="en-US" sz="2800" dirty="0" smtClean="0"/>
              <a:t>t, think of three reasons as to why it wasn’t.</a:t>
            </a:r>
          </a:p>
        </p:txBody>
      </p:sp>
    </p:spTree>
    <p:extLst>
      <p:ext uri="{BB962C8B-B14F-4D97-AF65-F5344CB8AC3E}">
        <p14:creationId xmlns:p14="http://schemas.microsoft.com/office/powerpoint/2010/main" val="919720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6367</TotalTime>
  <Words>640</Words>
  <Application>Microsoft Macintosh PowerPoint</Application>
  <PresentationFormat>On-screen Show (4:3)</PresentationFormat>
  <Paragraphs>176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Expo</vt:lpstr>
      <vt:lpstr>Experiment 5.1 Post Lab</vt:lpstr>
      <vt:lpstr>Purpose</vt:lpstr>
      <vt:lpstr>Data Table - Color</vt:lpstr>
      <vt:lpstr>Data Table - Odor</vt:lpstr>
      <vt:lpstr>Data Table - Flammability</vt:lpstr>
      <vt:lpstr>Data Table - Density</vt:lpstr>
      <vt:lpstr>Data Table – Boiling Point</vt:lpstr>
      <vt:lpstr>Data Table - Solubility</vt:lpstr>
      <vt:lpstr>Problems/Improvements with the Lab</vt:lpstr>
      <vt:lpstr>Summary Questions</vt:lpstr>
      <vt:lpstr>Post Lab</vt:lpstr>
      <vt:lpstr>Post Lab</vt:lpstr>
      <vt:lpstr>Post Lab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5.1 Post Lab</dc:title>
  <dc:creator>Kyle Jenks</dc:creator>
  <cp:lastModifiedBy>Kyle Jenks</cp:lastModifiedBy>
  <cp:revision>15</cp:revision>
  <dcterms:created xsi:type="dcterms:W3CDTF">2014-03-11T12:46:25Z</dcterms:created>
  <dcterms:modified xsi:type="dcterms:W3CDTF">2016-02-05T13:30:10Z</dcterms:modified>
</cp:coreProperties>
</file>