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77" r:id="rId7"/>
    <p:sldId id="286" r:id="rId8"/>
    <p:sldId id="288" r:id="rId9"/>
    <p:sldId id="289" r:id="rId10"/>
    <p:sldId id="291" r:id="rId11"/>
    <p:sldId id="260" r:id="rId12"/>
    <p:sldId id="263" r:id="rId13"/>
    <p:sldId id="287" r:id="rId14"/>
    <p:sldId id="264" r:id="rId15"/>
    <p:sldId id="285" r:id="rId16"/>
    <p:sldId id="290" r:id="rId17"/>
    <p:sldId id="278" r:id="rId18"/>
    <p:sldId id="279" r:id="rId19"/>
    <p:sldId id="28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4D4D4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5" d="100"/>
          <a:sy n="75" d="100"/>
        </p:scale>
        <p:origin x="-5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6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sz="5400"/>
              <a:t>Lab Equipment</a:t>
            </a:r>
          </a:p>
        </p:txBody>
      </p:sp>
      <p:pic>
        <p:nvPicPr>
          <p:cNvPr id="2051" name="Picture 3" descr="D:\My Documents\New Chemistry\Lab Powerpoints\Equipment\glasswa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752600"/>
            <a:ext cx="3581400" cy="2397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Thermometer</a:t>
            </a:r>
            <a:endParaRPr lang="en-US" dirty="0"/>
          </a:p>
        </p:txBody>
      </p:sp>
      <p:pic>
        <p:nvPicPr>
          <p:cNvPr id="3" name="Picture 2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057400"/>
            <a:ext cx="3898900" cy="2082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24400" y="2286000"/>
            <a:ext cx="381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Thermometers are used to measure the temperature of a substance in Celsius (°C).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231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r>
              <a:rPr lang="en-US"/>
              <a:t>Watch Glass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33400" y="2286000"/>
            <a:ext cx="38258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 watch glass is used to hold a small amount of solid, such as the product of a reaction.</a:t>
            </a:r>
          </a:p>
        </p:txBody>
      </p:sp>
      <p:pic>
        <p:nvPicPr>
          <p:cNvPr id="6148" name="Picture 4" descr="D:\My Documents\New Chemistry\Lab Powerpoints\Equipment\watchg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447800"/>
            <a:ext cx="4572000" cy="3541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dirty="0"/>
              <a:t>Medicine </a:t>
            </a:r>
            <a:r>
              <a:rPr lang="en-US" dirty="0" smtClean="0"/>
              <a:t>Dropper or Pipette </a:t>
            </a:r>
            <a:endParaRPr lang="en-US" dirty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257800" y="1447800"/>
            <a:ext cx="3581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 medicine dropper is used to transfer a small volume of liquid (less than one mL).</a:t>
            </a:r>
          </a:p>
        </p:txBody>
      </p:sp>
      <p:pic>
        <p:nvPicPr>
          <p:cNvPr id="9220" name="Picture 4" descr="D:\My Documents\New Chemistry\Lab Powerpoints\Equipment\drop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38200"/>
            <a:ext cx="4648200" cy="3602038"/>
          </a:xfrm>
          <a:prstGeom prst="rect">
            <a:avLst/>
          </a:prstGeom>
          <a:noFill/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17525" y="4770438"/>
            <a:ext cx="7864475" cy="4572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On top of each medicine dropper is a “</a:t>
            </a:r>
            <a:r>
              <a:rPr 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rubber bulb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 flipV="1">
            <a:off x="1066800" y="3276600"/>
            <a:ext cx="228600" cy="1524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utoUpdateAnimBg="0"/>
      <p:bldP spid="92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/>
              <a:t>Forceps</a:t>
            </a:r>
          </a:p>
        </p:txBody>
      </p:sp>
      <p:pic>
        <p:nvPicPr>
          <p:cNvPr id="33795" name="Picture 3" descr="D:\My Documents\New Chemistry\Lab Powerpoints\Equipment\force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524000"/>
            <a:ext cx="4267200" cy="1933575"/>
          </a:xfrm>
          <a:prstGeom prst="rect">
            <a:avLst/>
          </a:prstGeom>
          <a:noFill/>
        </p:spPr>
      </p:pic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914400" y="3810000"/>
            <a:ext cx="7483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Forceps (or tweezers) are used to pick up small objects.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/>
              <a:t>Funnel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2819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 funnel is used to aid in the transfer of liquid from one vessel to another.</a:t>
            </a:r>
          </a:p>
        </p:txBody>
      </p:sp>
      <p:pic>
        <p:nvPicPr>
          <p:cNvPr id="10244" name="Picture 4" descr="D:\My Documents\New Chemistry\Lab Powerpoints\Equipment\funn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600200"/>
            <a:ext cx="4587875" cy="35544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3657600" cy="838200"/>
          </a:xfrm>
        </p:spPr>
        <p:txBody>
          <a:bodyPr/>
          <a:lstStyle/>
          <a:p>
            <a:r>
              <a:rPr lang="en-US" u="sng" dirty="0" smtClean="0"/>
              <a:t>Alcohol Burner</a:t>
            </a:r>
            <a:endParaRPr lang="en-US" u="sng" dirty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04800" y="1600200"/>
            <a:ext cx="4054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Used to heat substances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04800" y="3124200"/>
            <a:ext cx="3902075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Burner Stand</a:t>
            </a:r>
          </a:p>
          <a:p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Used to transfer heat evenly to substances.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219200"/>
            <a:ext cx="4267200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Scooplas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828800"/>
            <a:ext cx="2297311" cy="33760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86200" y="1981200"/>
            <a:ext cx="449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Scooplas</a:t>
            </a:r>
            <a:r>
              <a:rPr lang="en-US" dirty="0" smtClean="0"/>
              <a:t> are used to transfer solids. </a:t>
            </a:r>
          </a:p>
          <a:p>
            <a:endParaRPr lang="en-US" dirty="0"/>
          </a:p>
          <a:p>
            <a:r>
              <a:rPr lang="en-US" dirty="0" err="1" smtClean="0"/>
              <a:t>Scooplas</a:t>
            </a:r>
            <a:r>
              <a:rPr lang="en-US" dirty="0" smtClean="0"/>
              <a:t> are larger than spatulas.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168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Ringstands and their Components</a:t>
            </a:r>
          </a:p>
        </p:txBody>
      </p:sp>
      <p:pic>
        <p:nvPicPr>
          <p:cNvPr id="24580" name="Picture 4" descr="ringst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600200"/>
            <a:ext cx="3657600" cy="2743200"/>
          </a:xfrm>
          <a:prstGeom prst="rect">
            <a:avLst/>
          </a:prstGeom>
          <a:noFill/>
        </p:spPr>
      </p:pic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81000" y="1905000"/>
            <a:ext cx="480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Ringstands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are a safe and convenient way to perform reactions that require heating using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fire.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Ringstands and their Components</a:t>
            </a:r>
            <a:br>
              <a:rPr lang="en-US"/>
            </a:br>
            <a:r>
              <a:rPr lang="en-US">
                <a:solidFill>
                  <a:srgbClr val="FFFF00"/>
                </a:solidFill>
              </a:rPr>
              <a:t>Iron Rings</a:t>
            </a:r>
          </a:p>
        </p:txBody>
      </p:sp>
      <p:pic>
        <p:nvPicPr>
          <p:cNvPr id="25603" name="Picture 3" descr="D:\My Documents\New Chemistry\Lab Powerpoints\Equipment\iron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981200"/>
            <a:ext cx="3657600" cy="2743200"/>
          </a:xfrm>
          <a:prstGeom prst="rect">
            <a:avLst/>
          </a:prstGeom>
          <a:noFill/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17525" y="2408238"/>
            <a:ext cx="40544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Iron rings connect to a ringstand and provide a stable, elevated platform for the reaction.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Ringstands</a:t>
            </a:r>
            <a:r>
              <a:rPr lang="en-US" dirty="0"/>
              <a:t> and their Components</a:t>
            </a:r>
            <a:br>
              <a:rPr lang="en-US" dirty="0"/>
            </a:br>
            <a:r>
              <a:rPr lang="en-US" dirty="0" smtClean="0">
                <a:solidFill>
                  <a:srgbClr val="FFFF00"/>
                </a:solidFill>
              </a:rPr>
              <a:t>Test Tube Clamp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7651" name="Picture 3" descr="D:\My Documents\New Chemistry\Lab Powerpoints\Equipment\utilityclam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981200"/>
            <a:ext cx="3886200" cy="2911475"/>
          </a:xfrm>
          <a:prstGeom prst="rect">
            <a:avLst/>
          </a:prstGeom>
          <a:noFill/>
        </p:spPr>
      </p:pic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57200" y="2362200"/>
            <a:ext cx="4206875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Test tube clamps are used to secure test tubes to the ring stand.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sz="4000" dirty="0"/>
              <a:t>Beaker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33400" y="1905000"/>
            <a:ext cx="37496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Beakers hold solids or liquids that will not release gases when reacted or are unlikely to splatter if stirred or heated.</a:t>
            </a:r>
          </a:p>
        </p:txBody>
      </p:sp>
      <p:pic>
        <p:nvPicPr>
          <p:cNvPr id="3076" name="Picture 4" descr="D:\My Documents\New Chemistry\Lab Powerpoints\Equipment\beak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663700"/>
            <a:ext cx="4343400" cy="3365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/>
              <a:t>Erlenmeyer Flask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648200" y="2133600"/>
            <a:ext cx="39782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Erlenmeyer flasks hold solids or liquids that may release gases during a reaction or that are likely to splatter if stirred or heated.</a:t>
            </a:r>
          </a:p>
        </p:txBody>
      </p:sp>
      <p:pic>
        <p:nvPicPr>
          <p:cNvPr id="4100" name="Picture 4" descr="D:\My Documents\New Chemistry\Lab Powerpoints\Equipment\erlen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4054475" cy="3141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r>
              <a:rPr lang="en-US"/>
              <a:t>Graduated Cylinder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3400" y="1524000"/>
            <a:ext cx="4495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graduated cylinder is used to measure volumes of liquids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 things to remember when reading a graduated cylinder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1. Read at eye level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2. Place on a flat surface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3. Read at the bottom of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the meniscus. 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196" name="Picture 4" descr="D:\My Documents\New Chemistry\Lab Powerpoints\Equipment\bothgr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524001"/>
            <a:ext cx="3886199" cy="3962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2971800" cy="762000"/>
          </a:xfrm>
        </p:spPr>
        <p:txBody>
          <a:bodyPr/>
          <a:lstStyle/>
          <a:p>
            <a:r>
              <a:rPr lang="en-US" u="sng">
                <a:effectLst>
                  <a:outerShdw blurRad="38100" dist="38100" dir="2700000" algn="tl">
                    <a:srgbClr val="808080"/>
                  </a:outerShdw>
                </a:effectLst>
              </a:rPr>
              <a:t>Test Tubes</a:t>
            </a:r>
          </a:p>
        </p:txBody>
      </p:sp>
      <p:pic>
        <p:nvPicPr>
          <p:cNvPr id="5125" name="Picture 5" descr="D:\My Documents\New Chemistry\Lab Powerpoints\Equipment\testt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0"/>
            <a:ext cx="6096000" cy="4343400"/>
          </a:xfrm>
          <a:prstGeom prst="rect">
            <a:avLst/>
          </a:prstGeom>
          <a:noFill/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657600" y="990600"/>
            <a:ext cx="397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808080"/>
                  </a:outerShdw>
                </a:effectLst>
              </a:rPr>
              <a:t>13 x 100 mm test tubes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029200" y="47244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808080"/>
                  </a:outerShdw>
                </a:effectLst>
              </a:rPr>
              <a:t>10 x 75 mm test tubes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36525" y="2103438"/>
            <a:ext cx="1616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effectLst>
                  <a:outerShdw blurRad="38100" dist="38100" dir="2700000" algn="tl">
                    <a:srgbClr val="808080"/>
                  </a:outerShdw>
                </a:effectLst>
              </a:rPr>
              <a:t>Ignition</a:t>
            </a:r>
          </a:p>
          <a:p>
            <a:pPr algn="ctr"/>
            <a:r>
              <a:rPr lang="en-US">
                <a:effectLst>
                  <a:outerShdw blurRad="38100" dist="38100" dir="2700000" algn="tl">
                    <a:srgbClr val="808080"/>
                  </a:outerShdw>
                </a:effectLst>
              </a:rPr>
              <a:t>tube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1447800" y="2743200"/>
            <a:ext cx="685800" cy="152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0" name="AutoShape 10"/>
          <p:cNvSpPr>
            <a:spLocks/>
          </p:cNvSpPr>
          <p:nvPr/>
        </p:nvSpPr>
        <p:spPr bwMode="auto">
          <a:xfrm rot="-5371653">
            <a:off x="4651375" y="454025"/>
            <a:ext cx="457200" cy="2597150"/>
          </a:xfrm>
          <a:prstGeom prst="rightBrace">
            <a:avLst>
              <a:gd name="adj1" fmla="val 47338"/>
              <a:gd name="adj2" fmla="val 50000"/>
            </a:avLst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AutoShape 11"/>
          <p:cNvSpPr>
            <a:spLocks/>
          </p:cNvSpPr>
          <p:nvPr/>
        </p:nvSpPr>
        <p:spPr bwMode="auto">
          <a:xfrm rot="5361053">
            <a:off x="6419056" y="3791744"/>
            <a:ext cx="458788" cy="952500"/>
          </a:xfrm>
          <a:prstGeom prst="rightBrace">
            <a:avLst>
              <a:gd name="adj1" fmla="val 17301"/>
              <a:gd name="adj2" fmla="val 50000"/>
            </a:avLst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43000" y="56388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Used to hold substances or perform reactions.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utoUpdateAnimBg="0"/>
      <p:bldP spid="5127" grpId="0" autoUpdateAnimBg="0"/>
      <p:bldP spid="5128" grpId="0" autoUpdateAnimBg="0"/>
      <p:bldP spid="5129" grpId="0" animBg="1"/>
      <p:bldP spid="5130" grpId="0" animBg="1"/>
      <p:bldP spid="51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762000"/>
          </a:xfrm>
        </p:spPr>
        <p:txBody>
          <a:bodyPr/>
          <a:lstStyle/>
          <a:p>
            <a:r>
              <a:rPr lang="en-US"/>
              <a:t>Test Tube Racks</a:t>
            </a:r>
          </a:p>
        </p:txBody>
      </p:sp>
      <p:sp>
        <p:nvSpPr>
          <p:cNvPr id="23557" name="Text Box 1029"/>
          <p:cNvSpPr txBox="1">
            <a:spLocks noChangeArrowheads="1"/>
          </p:cNvSpPr>
          <p:nvPr/>
        </p:nvSpPr>
        <p:spPr bwMode="auto">
          <a:xfrm>
            <a:off x="609600" y="472440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Test tube racks are for holding and organizing test tubes on the laboratory counter. </a:t>
            </a:r>
          </a:p>
        </p:txBody>
      </p:sp>
      <p:pic>
        <p:nvPicPr>
          <p:cNvPr id="23558" name="Picture 1030" descr="D:\My Documents\New Chemistry\Lab Powerpoints\Equipment\testtuberac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914400"/>
            <a:ext cx="6096000" cy="372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/>
              <a:t>Rubber Stoppers</a:t>
            </a:r>
          </a:p>
        </p:txBody>
      </p:sp>
      <p:pic>
        <p:nvPicPr>
          <p:cNvPr id="32771" name="Picture 3" descr="D:\My Documents\New Chemistry\Lab Powerpoints\Equipment\rubberstopp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00200"/>
            <a:ext cx="4267200" cy="3197225"/>
          </a:xfrm>
          <a:prstGeom prst="rect">
            <a:avLst/>
          </a:prstGeom>
          <a:noFill/>
        </p:spPr>
      </p:pic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648200" y="1752600"/>
            <a:ext cx="4283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Rubber stoppers are used to close containers to avoid spillage or contamination.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4648200" y="3200400"/>
            <a:ext cx="4283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Containers should never be heated when there is a stopper in place.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Meter Stick</a:t>
            </a:r>
            <a:endParaRPr lang="en-US" dirty="0"/>
          </a:p>
        </p:txBody>
      </p:sp>
      <p:pic>
        <p:nvPicPr>
          <p:cNvPr id="3" name="Picture 2" descr="AC04465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0200"/>
            <a:ext cx="4343400" cy="4343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10200" y="1905000"/>
            <a:ext cx="32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Meter sticks are used to measure distance in millimeters (mm), centimeters (cm), and meters (m).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105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Balance</a:t>
            </a:r>
            <a:endParaRPr lang="en-US" dirty="0"/>
          </a:p>
        </p:txBody>
      </p:sp>
      <p:pic>
        <p:nvPicPr>
          <p:cNvPr id="3" name="Picture 2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133600"/>
            <a:ext cx="4808890" cy="30246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38800" y="2133600"/>
            <a:ext cx="327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Electronic balances are used to measure the mass of an object in grams (g).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37211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412</Words>
  <Application>Microsoft Macintosh PowerPoint</Application>
  <PresentationFormat>On-screen Show (4:3)</PresentationFormat>
  <Paragraphs>54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Lab Equipment</vt:lpstr>
      <vt:lpstr>Beaker</vt:lpstr>
      <vt:lpstr>Erlenmeyer Flask</vt:lpstr>
      <vt:lpstr>Graduated Cylinder</vt:lpstr>
      <vt:lpstr>Test Tubes</vt:lpstr>
      <vt:lpstr>Test Tube Racks</vt:lpstr>
      <vt:lpstr>Rubber Stoppers</vt:lpstr>
      <vt:lpstr>Meter Stick</vt:lpstr>
      <vt:lpstr>Electronic Balance</vt:lpstr>
      <vt:lpstr>Thermometer</vt:lpstr>
      <vt:lpstr>Watch Glass</vt:lpstr>
      <vt:lpstr>Medicine Dropper or Pipette </vt:lpstr>
      <vt:lpstr>Forceps</vt:lpstr>
      <vt:lpstr>Funnel</vt:lpstr>
      <vt:lpstr>Alcohol Burner</vt:lpstr>
      <vt:lpstr>Scooplas </vt:lpstr>
      <vt:lpstr>Ringstands and their Components</vt:lpstr>
      <vt:lpstr>Ringstands and their Components Iron Rings</vt:lpstr>
      <vt:lpstr>Ringstands and their Components Test Tube Clamp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Allan</dc:creator>
  <cp:lastModifiedBy>Kyle Jenks</cp:lastModifiedBy>
  <cp:revision>77</cp:revision>
  <dcterms:created xsi:type="dcterms:W3CDTF">2001-07-12T01:12:41Z</dcterms:created>
  <dcterms:modified xsi:type="dcterms:W3CDTF">2014-09-25T11:51:46Z</dcterms:modified>
</cp:coreProperties>
</file>