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07" autoAdjust="0"/>
  </p:normalViewPr>
  <p:slideViewPr>
    <p:cSldViewPr snapToGrid="0" snapToObjects="1">
      <p:cViewPr varScale="1">
        <p:scale>
          <a:sx n="61" d="100"/>
          <a:sy n="61" d="100"/>
        </p:scale>
        <p:origin x="-17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0904C-5EA0-9348-B94A-D2A12FDDD8DA}" type="datetimeFigureOut">
              <a:rPr lang="en-US" smtClean="0"/>
              <a:t>5/12/15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01D6A-C6D3-3541-819C-4A0BF1941891}" type="slidenum">
              <a:rPr lang="en-US" smtClean="0"/>
              <a:t>‹#›</a:t>
            </a:fld>
            <a:endParaRPr lang="en-US"/>
          </a:p>
        </p:txBody>
      </p:sp>
    </p:spTree>
    <p:extLst>
      <p:ext uri="{BB962C8B-B14F-4D97-AF65-F5344CB8AC3E}">
        <p14:creationId xmlns:p14="http://schemas.microsoft.com/office/powerpoint/2010/main" val="2184751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801F3-D378-FF4A-B462-623B97480834}" type="slidenum">
              <a:rPr lang="en-US"/>
              <a:pPr/>
              <a:t>3</a:t>
            </a:fld>
            <a:endParaRPr lang="en-US"/>
          </a:p>
        </p:txBody>
      </p:sp>
      <p:sp>
        <p:nvSpPr>
          <p:cNvPr id="19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Presenter: Ask the class if they have heard of Plate Tectonics before (commonly students will have some idea of the general concept), and ask them if they can explain the theory.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80C07-073F-CC43-B1CE-BAA4B63CA9AE}" type="slidenum">
              <a:rPr lang="en-US"/>
              <a:pPr/>
              <a:t>12</a:t>
            </a:fld>
            <a:endParaRPr lang="en-US"/>
          </a:p>
        </p:txBody>
      </p:sp>
      <p:sp>
        <p:nvSpPr>
          <p:cNvPr id="358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atin typeface="Helvetica" charset="0"/>
              </a:rPr>
              <a:t>In plate tectonics, a </a:t>
            </a:r>
            <a:r>
              <a:rPr lang="en-US" b="1"/>
              <a:t>divergent boundary</a:t>
            </a:r>
            <a:r>
              <a:rPr lang="en-US">
                <a:latin typeface="Helvetica" charset="0"/>
              </a:rPr>
              <a:t> is a linear feature that exists between two tectonic plates that are moving away from each other. These areas can form in the middle of </a:t>
            </a:r>
            <a:r>
              <a:rPr lang="en-US">
                <a:solidFill>
                  <a:srgbClr val="002BB8"/>
                </a:solidFill>
                <a:latin typeface="Helvetica" charset="0"/>
              </a:rPr>
              <a:t>continents or on the ocean floor.</a:t>
            </a:r>
          </a:p>
          <a:p>
            <a:pPr>
              <a:buFontTx/>
              <a:buChar char="•"/>
            </a:pPr>
            <a:r>
              <a:rPr lang="en-US">
                <a:solidFill>
                  <a:srgbClr val="002BB8"/>
                </a:solidFill>
                <a:latin typeface="Helvetica" charset="0"/>
              </a:rPr>
              <a:t>As the plates pull apart, hot molten material can rise up this newly formed pathway to the surface - causing volcanic activity.</a:t>
            </a:r>
          </a:p>
          <a:p>
            <a:endParaRPr lang="en-US">
              <a:solidFill>
                <a:srgbClr val="002BB8"/>
              </a:solidFill>
              <a:latin typeface="Helvetica" charset="0"/>
            </a:endParaRPr>
          </a:p>
          <a:p>
            <a:r>
              <a:rPr lang="en-US">
                <a:solidFill>
                  <a:srgbClr val="002BB8"/>
                </a:solidFill>
                <a:latin typeface="Helvetica" charset="0"/>
              </a:rPr>
              <a:t>Presenter: Reiterate the process by going through the diagram, including the presence of mantle convection cells causing the plates to break apart and also as a source for new molten material.</a:t>
            </a:r>
          </a:p>
          <a:p>
            <a:endParaRPr lang="en-US">
              <a:solidFill>
                <a:srgbClr val="002BB8"/>
              </a:solidFill>
              <a:latin typeface="Helvetica" charset="0"/>
            </a:endParaRPr>
          </a:p>
          <a:p>
            <a:pPr>
              <a:buFontTx/>
              <a:buChar char="•"/>
            </a:pPr>
            <a:r>
              <a:rPr lang="en-US">
                <a:solidFill>
                  <a:srgbClr val="002BB8"/>
                </a:solidFill>
                <a:latin typeface="Helvetica" charset="0"/>
              </a:rPr>
              <a:t>Where a divergent boundary forms on a continent it is called a RIFT or CONTINENTAL RIFT, e.g. African Rift Valley.</a:t>
            </a:r>
          </a:p>
          <a:p>
            <a:pPr>
              <a:buFontTx/>
              <a:buChar char="•"/>
            </a:pPr>
            <a:r>
              <a:rPr lang="en-US">
                <a:solidFill>
                  <a:srgbClr val="002BB8"/>
                </a:solidFill>
                <a:latin typeface="Helvetica" charset="0"/>
              </a:rPr>
              <a:t>Where a divergent boundary forms under the ocean it is called an OCEAN RIDGE.</a:t>
            </a:r>
          </a:p>
          <a:p>
            <a:endParaRPr lang="en-US">
              <a:solidFill>
                <a:srgbClr val="002BB8"/>
              </a:solidFill>
              <a:latin typeface="Helvetic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A0249-ADA1-BD45-855F-D3FF2D1BC97B}" type="slidenum">
              <a:rPr lang="en-US"/>
              <a:pPr/>
              <a:t>13</a:t>
            </a:fld>
            <a:endParaRPr lang="en-US"/>
          </a:p>
        </p:txBody>
      </p:sp>
      <p:sp>
        <p:nvSpPr>
          <p:cNvPr id="378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Ocean Ridges: This map shows the age of the oceanic crust. The red colouring shows the youngest ages, whilst the dark blue shows the oldest ages (around 200 million years old). </a:t>
            </a:r>
          </a:p>
          <a:p>
            <a:r>
              <a:rPr lang="en-US"/>
              <a:t>Presenter ask: Where are the Ocean Ridges located? I.e. where are the divergent boundaries?</a:t>
            </a:r>
          </a:p>
          <a:p>
            <a:endParaRPr lang="en-US"/>
          </a:p>
          <a:p>
            <a:r>
              <a:rPr lang="en-US"/>
              <a:t>Answer: The divergent boundaries are where the plates are pulling apart and new material is being produced. Therefore the Ocean ridges are in the middle of the red areas (the boundaries are in fact shown on the map). We can see a progression of the oceanic crust getting older away from the ocean ridges (like a conveyer belt).</a:t>
            </a:r>
          </a:p>
          <a:p>
            <a:endParaRPr lang="en-US"/>
          </a:p>
          <a:p>
            <a:r>
              <a:rPr lang="en-US"/>
              <a:t>Presenter: Before moving on to the next slide, point out Iceland. The divergent boundary runs straight through Iceland….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33B43-B23A-B447-A271-A2B44E9DCC79}" type="slidenum">
              <a:rPr lang="en-US"/>
              <a:pPr/>
              <a:t>14</a:t>
            </a:fld>
            <a:endParaRPr lang="en-US"/>
          </a:p>
        </p:txBody>
      </p:sp>
      <p:sp>
        <p:nvSpPr>
          <p:cNvPr id="39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t>Iceland is located right on top of a divergent boundary. In fact, the island exists because of this feature.</a:t>
            </a:r>
          </a:p>
          <a:p>
            <a:pPr>
              <a:buFontTx/>
              <a:buChar char="•"/>
            </a:pPr>
            <a:r>
              <a:rPr lang="en-US"/>
              <a:t>As the North American and Eurasian plates were pulled apart (see map) volcanic activity occurred along the cracks and fissures (see photographs). </a:t>
            </a:r>
          </a:p>
          <a:p>
            <a:pPr>
              <a:buFontTx/>
              <a:buChar char="•"/>
            </a:pPr>
            <a:r>
              <a:rPr lang="en-US"/>
              <a:t>With many eruptions over time the island grew out of the sea!</a:t>
            </a:r>
          </a:p>
          <a:p>
            <a:pPr>
              <a:buFontTx/>
              <a:buChar char="•"/>
            </a:pPr>
            <a:endParaRPr lang="en-US"/>
          </a:p>
          <a:p>
            <a:pPr>
              <a:buFontTx/>
              <a:buChar char="•"/>
            </a:pPr>
            <a:r>
              <a:rPr lang="en-US"/>
              <a:t>Question: Why don</a:t>
            </a:r>
            <a:r>
              <a:rPr lang="ja-JP" altLang="en-US"/>
              <a:t>’</a:t>
            </a:r>
            <a:r>
              <a:rPr lang="en-US"/>
              <a:t>t we have islands like Iceland where ever we get an Ocean Ridge?</a:t>
            </a:r>
          </a:p>
          <a:p>
            <a:pPr>
              <a:buFontTx/>
              <a:buChar char="•"/>
            </a:pPr>
            <a:r>
              <a:rPr lang="en-US"/>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7B729-4219-E146-86C9-E9A098C4C58A}" type="slidenum">
              <a:rPr lang="en-US"/>
              <a:pPr/>
              <a:t>15</a:t>
            </a:fld>
            <a:endParaRPr lang="en-US"/>
          </a:p>
        </p:txBody>
      </p:sp>
      <p:sp>
        <p:nvSpPr>
          <p:cNvPr id="419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Convergent boundaries are where the plates move towards each other.</a:t>
            </a:r>
          </a:p>
          <a:p>
            <a:r>
              <a:rPr lang="en-US"/>
              <a:t>There are three types of convergent boundary, each defined by what type of crust (continental or oceanic) is coming together.</a:t>
            </a:r>
          </a:p>
          <a:p>
            <a:r>
              <a:rPr lang="en-US"/>
              <a:t>Therefore we can have: continent-continent collision, continent-oceanic crust collision or ocean-ocean collision….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AFFBC-AC34-8242-944D-FB96D2B165EB}" type="slidenum">
              <a:rPr lang="en-US"/>
              <a:pPr/>
              <a:t>16</a:t>
            </a:fld>
            <a:endParaRPr lang="en-US"/>
          </a:p>
        </p:txBody>
      </p:sp>
      <p:sp>
        <p:nvSpPr>
          <p:cNvPr id="44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When continental crust pushes against continental crust both sides of the convergent boundary have the same properties (think back to the description of continental crust: thick and buoyant). Neither side of the boundary wants to sink beneath the other side, and as a result the two plates push against each other and the crust buckles and cracks, pushing up (and down into the mantle) high mountain ranges. For example, the European Alps and Himalayas formed this way.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22538-EB60-914E-A783-0A4DA400B230}" type="slidenum">
              <a:rPr lang="en-US"/>
              <a:pPr/>
              <a:t>17</a:t>
            </a:fld>
            <a:endParaRPr lang="en-US"/>
          </a:p>
        </p:txBody>
      </p:sp>
      <p:sp>
        <p:nvSpPr>
          <p:cNvPr id="460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atin typeface="Helvetica" charset="0"/>
              </a:rPr>
              <a:t>Example: </a:t>
            </a:r>
          </a:p>
          <a:p>
            <a:pPr>
              <a:buFontTx/>
              <a:buChar char="•"/>
            </a:pPr>
            <a:r>
              <a:rPr lang="en-US">
                <a:latin typeface="Helvetica" charset="0"/>
              </a:rPr>
              <a:t>India used to be an island, but about 15 million years ago it crashed into Asia (see map). </a:t>
            </a:r>
          </a:p>
          <a:p>
            <a:pPr>
              <a:buFontTx/>
              <a:buChar char="•"/>
            </a:pPr>
            <a:r>
              <a:rPr lang="en-US">
                <a:latin typeface="Helvetica" charset="0"/>
              </a:rPr>
              <a:t>As continental crust was pushing against continental crust the Himalayan mountain belt was pushed up.</a:t>
            </a:r>
          </a:p>
          <a:p>
            <a:pPr>
              <a:buFontTx/>
              <a:buChar char="•"/>
            </a:pPr>
            <a:r>
              <a:rPr lang="ja-JP" altLang="en-US">
                <a:latin typeface="Arial"/>
              </a:rPr>
              <a:t>“</a:t>
            </a:r>
            <a:r>
              <a:rPr lang="en-US">
                <a:latin typeface="Helvetica" charset="0"/>
              </a:rPr>
              <a:t>Mountains</a:t>
            </a:r>
            <a:r>
              <a:rPr lang="ja-JP" altLang="en-US">
                <a:latin typeface="Arial"/>
              </a:rPr>
              <a:t>”</a:t>
            </a:r>
            <a:r>
              <a:rPr lang="en-US">
                <a:latin typeface="Helvetica" charset="0"/>
              </a:rPr>
              <a:t> were also pushed down into the mantle as the normally 35 km thick crust is approximately 70 km thick in this region.</a:t>
            </a:r>
          </a:p>
          <a:p>
            <a:pPr lvl="2">
              <a:buFontTx/>
              <a:buChar char="•"/>
            </a:pPr>
            <a:r>
              <a:rPr lang="en-US">
                <a:latin typeface="Helvetica" charset="0"/>
              </a:rPr>
              <a:t>Mt Everest is the highest altitude mountain on our planet standing 8,840 metres high. This means that below the surface at the foot of the mountain the crust is a further 61 km deep!!</a:t>
            </a:r>
          </a:p>
          <a:p>
            <a:pPr lvl="2">
              <a:buFontTx/>
              <a:buChar char="•"/>
            </a:pPr>
            <a:endParaRPr lang="en-US">
              <a:latin typeface="Helvetica" charset="0"/>
            </a:endParaRPr>
          </a:p>
          <a:p>
            <a:pPr>
              <a:buFontTx/>
              <a:buChar char="•"/>
            </a:pPr>
            <a:endParaRPr lang="en-US">
              <a:latin typeface="Helvetica" charset="0"/>
            </a:endParaRPr>
          </a:p>
          <a:p>
            <a:endParaRPr lang="en-US">
              <a:latin typeface="Helvetica" charset="0"/>
            </a:endParaRPr>
          </a:p>
          <a:p>
            <a:endParaRPr lang="en-US">
              <a:latin typeface="Helvetic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ACEED-A8E5-E344-AEBA-7EF166BD757F}" type="slidenum">
              <a:rPr lang="en-US"/>
              <a:pPr/>
              <a:t>18</a:t>
            </a:fld>
            <a:endParaRPr lang="en-US"/>
          </a:p>
        </p:txBody>
      </p:sp>
      <p:sp>
        <p:nvSpPr>
          <p:cNvPr id="481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At a convergent boundary where continental crust pushes against oceanic crust, the oceanic crust which is thinner and more dense than the continental crust, sinks below the continental crust.</a:t>
            </a:r>
          </a:p>
          <a:p>
            <a:pPr>
              <a:buFontTx/>
              <a:buChar char="•"/>
            </a:pPr>
            <a:r>
              <a:rPr lang="en-US"/>
              <a:t>This is called a Subduction Zone.</a:t>
            </a:r>
          </a:p>
          <a:p>
            <a:pPr>
              <a:buFontTx/>
              <a:buChar char="•"/>
            </a:pPr>
            <a:r>
              <a:rPr lang="en-US"/>
              <a:t>The oceanic crust descends into the mantle at a rate of centimetres per year. This oceanic crust is called the </a:t>
            </a:r>
            <a:r>
              <a:rPr lang="ja-JP" altLang="en-US"/>
              <a:t>“</a:t>
            </a:r>
            <a:r>
              <a:rPr lang="en-US"/>
              <a:t>Subducting Slab</a:t>
            </a:r>
            <a:r>
              <a:rPr lang="ja-JP" altLang="en-US"/>
              <a:t>”</a:t>
            </a:r>
            <a:r>
              <a:rPr lang="en-US"/>
              <a:t> (see diagram).</a:t>
            </a:r>
          </a:p>
          <a:p>
            <a:pPr>
              <a:buFontTx/>
              <a:buChar char="•"/>
            </a:pPr>
            <a:r>
              <a:rPr lang="en-US"/>
              <a:t>When the subducting slab reaches a depth of around 100 kilometres, it dehydrates and releases water into the overlying mantle wedge (Presenter: explain all of this using the diagram). </a:t>
            </a:r>
          </a:p>
          <a:p>
            <a:pPr>
              <a:buFontTx/>
              <a:buChar char="•"/>
            </a:pPr>
            <a:r>
              <a:rPr lang="en-US"/>
              <a:t>The addition of water into the mantle wedge changes the melting point of the molten material there forming new melt which rises up into the overlying continental crust forming volcanoes.</a:t>
            </a:r>
          </a:p>
          <a:p>
            <a:pPr>
              <a:buFontTx/>
              <a:buChar char="•"/>
            </a:pPr>
            <a:endParaRPr lang="en-US"/>
          </a:p>
          <a:p>
            <a:pPr>
              <a:buFontTx/>
              <a:buChar char="•"/>
            </a:pPr>
            <a:r>
              <a:rPr lang="en-US"/>
              <a:t>Subduction is a way of recycling the oceanic crust. Eventually the subducting slab sinks down into the mantle to be recycled. It is for this reason that the oceanic crust is much younger than the continental crust which is not recycled.</a:t>
            </a:r>
          </a:p>
          <a:p>
            <a:pPr>
              <a:buFontTx/>
              <a:buChar cha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193A7-C4E5-7742-9322-7C6AC1CE11CE}" type="slidenum">
              <a:rPr lang="en-US"/>
              <a:pPr/>
              <a:t>19</a:t>
            </a:fld>
            <a:endParaRPr lang="en-US"/>
          </a:p>
        </p:txBody>
      </p:sp>
      <p:sp>
        <p:nvSpPr>
          <p:cNvPr id="501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Andes mountain range along the western edge of the South American continent is an example of a mountain belt formed by subduction. </a:t>
            </a:r>
          </a:p>
          <a:p>
            <a:r>
              <a:rPr lang="en-US"/>
              <a:t>The continental crust of the South American plate has buckled under the compressional strain of converging with the Nasca and Antarctic plates. Additionally there are many volcanoes, the result of melting of the subducting slab and the production of new material that has risen through the crust to the surface.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6A666-3D0C-0840-996A-8495BF1CB605}" type="slidenum">
              <a:rPr lang="en-US"/>
              <a:pPr/>
              <a:t>20</a:t>
            </a:fld>
            <a:endParaRPr lang="en-US"/>
          </a:p>
        </p:txBody>
      </p:sp>
      <p:sp>
        <p:nvSpPr>
          <p:cNvPr id="52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When two oceanic plates converge, because they are dense, one runs over the top of the other causing it to sink into the mantle and a subduction zone is formed.</a:t>
            </a:r>
          </a:p>
          <a:p>
            <a:endParaRPr lang="en-US"/>
          </a:p>
          <a:p>
            <a:r>
              <a:rPr lang="en-US"/>
              <a:t>The subducting plate is bent down into the mantle to form a deep depression in the seafloor called a trench.</a:t>
            </a:r>
          </a:p>
          <a:p>
            <a:endParaRPr lang="en-US"/>
          </a:p>
          <a:p>
            <a:r>
              <a:rPr lang="en-US"/>
              <a:t>Trenches are the deepest parts of the ocean and remain largely unexplored.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EC9D6-A0F1-904E-8FA0-D642523FAD85}" type="slidenum">
              <a:rPr lang="en-US"/>
              <a:pPr/>
              <a:t>21</a:t>
            </a:fld>
            <a:endParaRPr lang="en-US"/>
          </a:p>
        </p:txBody>
      </p:sp>
      <p:sp>
        <p:nvSpPr>
          <p:cNvPr id="542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Manned or unmanned submersible vehicles (top right photo) have explored small parts of trenches discovering new species (like the fish photographed here) and amazing ecosystems.</a:t>
            </a:r>
          </a:p>
          <a:p>
            <a:endParaRPr lang="en-US">
              <a:latin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A052B-EB25-0742-8218-537506CE7779}" type="slidenum">
              <a:rPr lang="en-US"/>
              <a:pPr/>
              <a:t>4</a:t>
            </a:fld>
            <a:endParaRPr lang="en-US"/>
          </a:p>
        </p:txBody>
      </p:sp>
      <p:sp>
        <p:nvSpPr>
          <p:cNvPr id="21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900"/>
              <a:t>If you look at a map of the world, you may notice that some of the continents could fit together like pieces of a puzzle…..the shape of Africa and South America are a good example.</a:t>
            </a:r>
          </a:p>
          <a:p>
            <a:r>
              <a:rPr lang="en-US" sz="900"/>
              <a:t>This is because they DID used to fit together!</a:t>
            </a:r>
          </a:p>
          <a:p>
            <a:endParaRPr lang="en-US" sz="900"/>
          </a:p>
          <a:p>
            <a:r>
              <a:rPr lang="en-US" sz="900"/>
              <a:t>The Earth as we see it today was not always like it is now. Land masses have pulled apart and joined together by the process we call Plate Tectonics….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843E7-0FC8-DA42-AB3C-C08F574AD1BE}" type="slidenum">
              <a:rPr lang="en-US"/>
              <a:pPr/>
              <a:t>22</a:t>
            </a:fld>
            <a:endParaRPr lang="en-US"/>
          </a:p>
        </p:txBody>
      </p:sp>
      <p:sp>
        <p:nvSpPr>
          <p:cNvPr id="563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third type of boundary are transform boundaries, along which plates slide past each other.</a:t>
            </a:r>
          </a:p>
          <a:p>
            <a:endParaRPr lang="en-US"/>
          </a:p>
          <a:p>
            <a:r>
              <a:rPr lang="en-US"/>
              <a:t>The San Andreas fault, adjacent to which the US city of San Francisco is built is an example of a transform boundary between the Pacific plate and the North American 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36B18-B484-144D-8D9D-A0750C933FF6}" type="slidenum">
              <a:rPr lang="en-US"/>
              <a:pPr/>
              <a:t>23</a:t>
            </a:fld>
            <a:endParaRPr lang="en-US"/>
          </a:p>
        </p:txBody>
      </p:sp>
      <p:sp>
        <p:nvSpPr>
          <p:cNvPr id="583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This map summarises all the known plate boundaries on Earth, showing whether they are divergent, convergent or transform boundaries.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D86C7-D837-644C-AE9F-D8D7F8ACA4AC}" type="slidenum">
              <a:rPr lang="en-US"/>
              <a:pPr/>
              <a:t>24</a:t>
            </a:fld>
            <a:endParaRPr lang="en-US"/>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r>
              <a:rPr lang="en-US"/>
              <a:t>See Plate Tectonics Exercise 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F6E37-0BD0-644E-BE87-29A323E6E36F}" type="slidenum">
              <a:rPr lang="en-US"/>
              <a:pPr/>
              <a:t>5</a:t>
            </a:fld>
            <a:endParaRPr lang="en-US"/>
          </a:p>
        </p:txBody>
      </p:sp>
      <p:sp>
        <p:nvSpPr>
          <p:cNvPr id="23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atin typeface="Helvetica" charset="0"/>
              </a:rPr>
              <a:t>There are 12 major plates on Earth, each of which slide around at a rate of centimetres per year, pulling away from, scraping against or crashing into each other.</a:t>
            </a:r>
          </a:p>
          <a:p>
            <a:pPr>
              <a:buFontTx/>
              <a:buChar char="•"/>
            </a:pPr>
            <a:r>
              <a:rPr lang="en-US">
                <a:latin typeface="Helvetica" charset="0"/>
              </a:rPr>
              <a:t>Each type of interaction produces a characteristic </a:t>
            </a:r>
            <a:r>
              <a:rPr lang="ja-JP" altLang="en-US">
                <a:latin typeface="Arial"/>
              </a:rPr>
              <a:t>“</a:t>
            </a:r>
            <a:r>
              <a:rPr lang="en-US">
                <a:latin typeface="Helvetica" charset="0"/>
              </a:rPr>
              <a:t>tectonic feature</a:t>
            </a:r>
            <a:r>
              <a:rPr lang="ja-JP" altLang="en-US">
                <a:latin typeface="Arial"/>
              </a:rPr>
              <a:t>”</a:t>
            </a:r>
            <a:r>
              <a:rPr lang="en-US">
                <a:latin typeface="Helvetica" charset="0"/>
              </a:rPr>
              <a:t>, like mountain ranges, volcanoes and (or) rift valleys, that we will discuss during this lecture.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9F833-B45F-FE43-8875-B0D73F9FDBAD}" type="slidenum">
              <a:rPr lang="en-US"/>
              <a:pPr/>
              <a:t>6</a:t>
            </a:fld>
            <a:endParaRPr lang="en-US"/>
          </a:p>
        </p:txBody>
      </p:sp>
      <p:sp>
        <p:nvSpPr>
          <p:cNvPr id="25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This diagram shows the major Tectonic Plates.</a:t>
            </a:r>
          </a:p>
          <a:p>
            <a:endParaRPr lang="en-US"/>
          </a:p>
          <a:p>
            <a:r>
              <a:rPr lang="en-US"/>
              <a:t>Presenter: Point out the UK, sitting on the Eurasian Plate. Also the plate boundary between Africa and South America (note that it has the same shape as the coastlines in these countries).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0E8FE-B032-8E46-B7E9-ED2418430786}" type="slidenum">
              <a:rPr lang="en-US"/>
              <a:pPr/>
              <a:t>7</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a:buFontTx/>
              <a:buChar char="•"/>
            </a:pPr>
            <a:r>
              <a:rPr lang="en-GB">
                <a:solidFill>
                  <a:srgbClr val="000000"/>
                </a:solidFill>
              </a:rPr>
              <a:t>Plates are made of rigid lithosphere – formed of the crust and the extreme upper mantle (point out these layers on the figure).</a:t>
            </a:r>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C5ED7-5732-3649-9125-4EFF4B8E2C2D}" type="slidenum">
              <a:rPr lang="en-US"/>
              <a:pPr/>
              <a:t>8</a:t>
            </a:fld>
            <a:endParaRPr lang="en-US"/>
          </a:p>
        </p:txBody>
      </p:sp>
      <p:sp>
        <p:nvSpPr>
          <p:cNvPr id="97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GB">
                <a:solidFill>
                  <a:srgbClr val="000000"/>
                </a:solidFill>
              </a:rPr>
              <a:t>The asthenosphere, beneath the lithosphere, is part of the upper mantle and is so hot that it is 1 – 5% liquid (I.e. 95 – 99% solid). This liquid, usually at the junctions of the crystals, allow it to flow – which is why ‘astheno’ means weak.’ Beneath the asthenosphere is the rest of the mantle, which is completely solid – but can also flow (on geological time scales) because of the intense temperatures and pressures involved.</a:t>
            </a:r>
          </a:p>
          <a:p>
            <a:pPr>
              <a:buFontTx/>
              <a:buChar char="•"/>
            </a:pPr>
            <a:r>
              <a:rPr lang="en-US">
                <a:latin typeface="Helvetica" charset="0"/>
              </a:rPr>
              <a:t>The base of the lithosphere-asthenosphere boundary corresponds approximately to the depth of the melting temperature in the mantle.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CB44E-B64D-B446-8328-2A917AAF0DDE}" type="slidenum">
              <a:rPr lang="en-US"/>
              <a:pPr/>
              <a:t>9</a:t>
            </a:fld>
            <a:endParaRPr lang="en-US"/>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How and Why do tectonic Plates move around?</a:t>
            </a:r>
          </a:p>
          <a:p>
            <a:endParaRPr lang="en-US"/>
          </a:p>
          <a:p>
            <a:pPr>
              <a:buFontTx/>
              <a:buChar char="•"/>
            </a:pPr>
            <a:r>
              <a:rPr lang="en-US"/>
              <a:t>The question of how tectonic plates are moved around the globe is answered by understanding mantle convection cells. </a:t>
            </a:r>
          </a:p>
          <a:p>
            <a:pPr>
              <a:buFontTx/>
              <a:buChar char="•"/>
            </a:pPr>
            <a:r>
              <a:rPr 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a:t>
            </a:r>
            <a:r>
              <a:rPr lang="ja-JP" altLang="en-US"/>
              <a:t>“</a:t>
            </a:r>
            <a:r>
              <a:rPr lang="en-US"/>
              <a:t>convection cell</a:t>
            </a:r>
            <a:r>
              <a:rPr lang="ja-JP" altLang="en-US"/>
              <a:t>”</a:t>
            </a:r>
            <a:r>
              <a:rPr lang="en-US"/>
              <a:t> (as pictured in the diagram).</a:t>
            </a:r>
          </a:p>
          <a:p>
            <a:pPr>
              <a:buFontTx/>
              <a:buChar char="•"/>
            </a:pPr>
            <a:r>
              <a:rPr lang="en-US"/>
              <a:t>This slow but incessant movement in the mantle causes the rigid tectonic plates to move (float) around the earth surface (at an equally slow rate).</a:t>
            </a:r>
          </a:p>
          <a:p>
            <a:endParaRPr lang="en-US"/>
          </a:p>
          <a:p>
            <a:endParaRPr lang="en-US">
              <a:latin typeface="Helvetic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476BD-DC97-4F44-A4ED-673EFB15A819}" type="slidenum">
              <a:rPr lang="en-US"/>
              <a:pPr/>
              <a:t>10</a:t>
            </a:fld>
            <a:endParaRPr lang="en-US"/>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We are now going to discuss the processes that occur at plate tectonic boundaries. What happens when plates meet?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C313F-9A69-1941-ABA9-0FA6852B4940}" type="slidenum">
              <a:rPr lang="en-US"/>
              <a:pPr/>
              <a:t>11</a:t>
            </a:fld>
            <a:endParaRPr lang="en-US"/>
          </a:p>
        </p:txBody>
      </p:sp>
      <p:sp>
        <p:nvSpPr>
          <p:cNvPr id="3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Firstly, there are three types of plate boundary, each related to the movement seen along the boundary.</a:t>
            </a:r>
          </a:p>
          <a:p>
            <a:pPr>
              <a:buFontTx/>
              <a:buChar char="•"/>
            </a:pPr>
            <a:r>
              <a:rPr lang="en-US"/>
              <a:t>Divergent boundaries are where plates move away from each other</a:t>
            </a:r>
          </a:p>
          <a:p>
            <a:pPr>
              <a:buFontTx/>
              <a:buChar char="•"/>
            </a:pPr>
            <a:r>
              <a:rPr lang="en-US"/>
              <a:t>Convergent boundaries are where the plates move towards each other</a:t>
            </a:r>
          </a:p>
          <a:p>
            <a:pPr>
              <a:buFontTx/>
              <a:buChar char="•"/>
            </a:pPr>
            <a:r>
              <a:rPr lang="en-US"/>
              <a:t>Transform boundaries are where the plates slide past each other.</a:t>
            </a:r>
          </a:p>
          <a:p>
            <a:endParaRPr lang="en-US"/>
          </a:p>
          <a:p>
            <a:r>
              <a:rPr lang="en-US"/>
              <a:t>Presenter: See diagrams for each - it is important to remember the names of the boundary types and the motion involved.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59B32F5-AC7F-A340-9F23-2CF71F1B7A42}" type="datetimeFigureOut">
              <a:rPr lang="en-US" smtClean="0"/>
              <a:t>5/12/15</a:t>
            </a:fld>
            <a:endParaRPr lang="en-US"/>
          </a:p>
        </p:txBody>
      </p:sp>
      <p:sp>
        <p:nvSpPr>
          <p:cNvPr id="16" name="Slide Number Placeholder 15"/>
          <p:cNvSpPr>
            <a:spLocks noGrp="1"/>
          </p:cNvSpPr>
          <p:nvPr>
            <p:ph type="sldNum" sz="quarter" idx="11"/>
          </p:nvPr>
        </p:nvSpPr>
        <p:spPr/>
        <p:txBody>
          <a:bodyPr/>
          <a:lstStyle/>
          <a:p>
            <a:fld id="{1FC0E051-71DA-2E42-96EB-C5703BB68E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B32F5-AC7F-A340-9F23-2CF71F1B7A42}"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0E051-71DA-2E42-96EB-C5703BB68E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B32F5-AC7F-A340-9F23-2CF71F1B7A42}"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0E051-71DA-2E42-96EB-C5703BB68E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59B32F5-AC7F-A340-9F23-2CF71F1B7A42}" type="datetimeFigureOut">
              <a:rPr lang="en-US" smtClean="0"/>
              <a:t>5/12/15</a:t>
            </a:fld>
            <a:endParaRPr lang="en-US"/>
          </a:p>
        </p:txBody>
      </p:sp>
      <p:sp>
        <p:nvSpPr>
          <p:cNvPr id="15" name="Slide Number Placeholder 14"/>
          <p:cNvSpPr>
            <a:spLocks noGrp="1"/>
          </p:cNvSpPr>
          <p:nvPr>
            <p:ph type="sldNum" sz="quarter" idx="15"/>
          </p:nvPr>
        </p:nvSpPr>
        <p:spPr/>
        <p:txBody>
          <a:bodyPr/>
          <a:lstStyle>
            <a:lvl1pPr algn="ctr">
              <a:defRPr/>
            </a:lvl1pPr>
          </a:lstStyle>
          <a:p>
            <a:fld id="{1FC0E051-71DA-2E42-96EB-C5703BB68E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9B32F5-AC7F-A340-9F23-2CF71F1B7A42}" type="datetimeFigureOut">
              <a:rPr lang="en-US" smtClean="0"/>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0E051-71DA-2E42-96EB-C5703BB68E5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9B32F5-AC7F-A340-9F23-2CF71F1B7A42}" type="datetimeFigureOut">
              <a:rPr lang="en-US" smtClean="0"/>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0E051-71DA-2E42-96EB-C5703BB68E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FC0E051-71DA-2E42-96EB-C5703BB68E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59B32F5-AC7F-A340-9F23-2CF71F1B7A42}" type="datetimeFigureOut">
              <a:rPr lang="en-US" smtClean="0"/>
              <a:t>5/12/15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9B32F5-AC7F-A340-9F23-2CF71F1B7A42}" type="datetimeFigureOut">
              <a:rPr lang="en-US" smtClean="0"/>
              <a:t>5/12/15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0E051-71DA-2E42-96EB-C5703BB68E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B32F5-AC7F-A340-9F23-2CF71F1B7A42}" type="datetimeFigureOut">
              <a:rPr lang="en-US" smtClean="0"/>
              <a:t>5/12/15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0E051-71DA-2E42-96EB-C5703BB68E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59B32F5-AC7F-A340-9F23-2CF71F1B7A42}" type="datetimeFigureOut">
              <a:rPr lang="en-US" smtClean="0"/>
              <a:t>5/12/15</a:t>
            </a:fld>
            <a:endParaRPr lang="en-US"/>
          </a:p>
        </p:txBody>
      </p:sp>
      <p:sp>
        <p:nvSpPr>
          <p:cNvPr id="9" name="Slide Number Placeholder 8"/>
          <p:cNvSpPr>
            <a:spLocks noGrp="1"/>
          </p:cNvSpPr>
          <p:nvPr>
            <p:ph type="sldNum" sz="quarter" idx="15"/>
          </p:nvPr>
        </p:nvSpPr>
        <p:spPr/>
        <p:txBody>
          <a:bodyPr/>
          <a:lstStyle/>
          <a:p>
            <a:fld id="{1FC0E051-71DA-2E42-96EB-C5703BB68E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59B32F5-AC7F-A340-9F23-2CF71F1B7A42}" type="datetimeFigureOut">
              <a:rPr lang="en-US" smtClean="0"/>
              <a:t>5/12/15</a:t>
            </a:fld>
            <a:endParaRPr lang="en-US"/>
          </a:p>
        </p:txBody>
      </p:sp>
      <p:sp>
        <p:nvSpPr>
          <p:cNvPr id="9" name="Slide Number Placeholder 8"/>
          <p:cNvSpPr>
            <a:spLocks noGrp="1"/>
          </p:cNvSpPr>
          <p:nvPr>
            <p:ph type="sldNum" sz="quarter" idx="11"/>
          </p:nvPr>
        </p:nvSpPr>
        <p:spPr/>
        <p:txBody>
          <a:bodyPr/>
          <a:lstStyle/>
          <a:p>
            <a:fld id="{1FC0E051-71DA-2E42-96EB-C5703BB68E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59B32F5-AC7F-A340-9F23-2CF71F1B7A42}" type="datetimeFigureOut">
              <a:rPr lang="en-US" smtClean="0"/>
              <a:t>5/12/15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FC0E051-71DA-2E42-96EB-C5703BB68E5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Plate Tectonics</a:t>
            </a:r>
            <a:endParaRPr lang="en-US" dirty="0"/>
          </a:p>
        </p:txBody>
      </p:sp>
    </p:spTree>
    <p:extLst>
      <p:ext uri="{BB962C8B-B14F-4D97-AF65-F5344CB8AC3E}">
        <p14:creationId xmlns:p14="http://schemas.microsoft.com/office/powerpoint/2010/main" val="41681178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676400"/>
            <a:ext cx="7772400" cy="1524000"/>
          </a:xfrm>
        </p:spPr>
        <p:txBody>
          <a:bodyPr/>
          <a:lstStyle/>
          <a:p>
            <a:r>
              <a:rPr lang="en-US"/>
              <a:t>What happens at tectonic plate boundaries?</a:t>
            </a:r>
          </a:p>
        </p:txBody>
      </p:sp>
    </p:spTree>
    <p:extLst>
      <p:ext uri="{BB962C8B-B14F-4D97-AF65-F5344CB8AC3E}">
        <p14:creationId xmlns:p14="http://schemas.microsoft.com/office/powerpoint/2010/main" val="40735691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sz="half" idx="1"/>
          </p:nvPr>
        </p:nvSpPr>
        <p:spPr>
          <a:xfrm>
            <a:off x="533400" y="2298700"/>
            <a:ext cx="3048000" cy="3962400"/>
          </a:xfrm>
        </p:spPr>
        <p:txBody>
          <a:bodyPr/>
          <a:lstStyle/>
          <a:p>
            <a:r>
              <a:rPr lang="en-US"/>
              <a:t>Divergent</a:t>
            </a:r>
          </a:p>
          <a:p>
            <a:endParaRPr lang="en-US"/>
          </a:p>
          <a:p>
            <a:endParaRPr lang="en-US"/>
          </a:p>
          <a:p>
            <a:r>
              <a:rPr lang="en-US"/>
              <a:t>Convergent</a:t>
            </a:r>
          </a:p>
          <a:p>
            <a:endParaRPr lang="en-US"/>
          </a:p>
          <a:p>
            <a:endParaRPr lang="en-US"/>
          </a:p>
          <a:p>
            <a:r>
              <a:rPr lang="en-US"/>
              <a:t>Transform</a:t>
            </a:r>
          </a:p>
        </p:txBody>
      </p:sp>
      <p:sp>
        <p:nvSpPr>
          <p:cNvPr id="32771"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Three types of plate boundary</a:t>
            </a:r>
          </a:p>
        </p:txBody>
      </p:sp>
      <p:pic>
        <p:nvPicPr>
          <p:cNvPr id="32772" name="Picture 4" descr="Diver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70100"/>
            <a:ext cx="2438400" cy="173037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Conver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230563"/>
            <a:ext cx="2438400" cy="1735137"/>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Trans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584700"/>
            <a:ext cx="243840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839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sz="half" idx="1"/>
          </p:nvPr>
        </p:nvSpPr>
        <p:spPr>
          <a:xfrm>
            <a:off x="838200" y="4953000"/>
            <a:ext cx="7620000" cy="1905000"/>
          </a:xfrm>
        </p:spPr>
        <p:txBody>
          <a:bodyPr/>
          <a:lstStyle/>
          <a:p>
            <a:r>
              <a:rPr lang="en-US" sz="1900" dirty="0"/>
              <a:t>Spreading ridges</a:t>
            </a:r>
          </a:p>
          <a:p>
            <a:pPr lvl="1"/>
            <a:r>
              <a:rPr lang="en-US" sz="1900" dirty="0"/>
              <a:t>As plates move apart new material is erupted to fill the </a:t>
            </a:r>
            <a:r>
              <a:rPr lang="en-US" sz="1900" dirty="0" smtClean="0"/>
              <a:t>gap</a:t>
            </a:r>
          </a:p>
          <a:p>
            <a:pPr lvl="1"/>
            <a:r>
              <a:rPr lang="en-US" sz="1900" dirty="0" smtClean="0"/>
              <a:t>Divergent boundary on a continent result in a </a:t>
            </a:r>
            <a:r>
              <a:rPr lang="en-US" sz="1900" b="1" dirty="0" smtClean="0"/>
              <a:t>rift</a:t>
            </a:r>
            <a:r>
              <a:rPr lang="en-US" sz="1900" dirty="0" smtClean="0"/>
              <a:t> or </a:t>
            </a:r>
            <a:r>
              <a:rPr lang="en-US" sz="1800" b="1" dirty="0" smtClean="0"/>
              <a:t>continental rift.</a:t>
            </a:r>
          </a:p>
          <a:p>
            <a:pPr lvl="1"/>
            <a:r>
              <a:rPr lang="en-US" sz="1900" dirty="0" smtClean="0"/>
              <a:t>Divergent boundary under ocean results in an </a:t>
            </a:r>
            <a:r>
              <a:rPr lang="en-US" sz="1900" b="1" dirty="0" smtClean="0"/>
              <a:t>ocean ridge</a:t>
            </a:r>
          </a:p>
        </p:txBody>
      </p:sp>
      <p:sp>
        <p:nvSpPr>
          <p:cNvPr id="34820" name="Rectangle 4"/>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Divergent Boundaries</a:t>
            </a:r>
          </a:p>
        </p:txBody>
      </p:sp>
      <p:pic>
        <p:nvPicPr>
          <p:cNvPr id="34823" name="Picture 7" descr="New-ridge-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467600" cy="302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65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Age of Oceanic Crust</a:t>
            </a:r>
          </a:p>
        </p:txBody>
      </p:sp>
      <p:pic>
        <p:nvPicPr>
          <p:cNvPr id="36868" name="Picture 4" descr="age-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819275"/>
            <a:ext cx="7272337" cy="4581525"/>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5410200" y="6400800"/>
            <a:ext cx="274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400"/>
              <a:t>Courtesy of www.ngdc.noaa.gov</a:t>
            </a:r>
            <a:endParaRPr lang="en-US"/>
          </a:p>
        </p:txBody>
      </p:sp>
    </p:spTree>
    <p:extLst>
      <p:ext uri="{BB962C8B-B14F-4D97-AF65-F5344CB8AC3E}">
        <p14:creationId xmlns:p14="http://schemas.microsoft.com/office/powerpoint/2010/main" val="34269931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381000" y="1752600"/>
            <a:ext cx="4953000" cy="4419600"/>
          </a:xfrm>
        </p:spPr>
        <p:txBody>
          <a:bodyPr/>
          <a:lstStyle/>
          <a:p>
            <a:r>
              <a:rPr lang="en-US" sz="2800"/>
              <a:t>Iceland has a divergent plate boundary running through its middle</a:t>
            </a:r>
            <a:endParaRPr lang="en-US"/>
          </a:p>
        </p:txBody>
      </p:sp>
      <p:pic>
        <p:nvPicPr>
          <p:cNvPr id="38916" name="Picture 4" descr="iceland_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048000" cy="2174875"/>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Icelan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4800"/>
            <a:ext cx="3733800" cy="2409825"/>
          </a:xfrm>
          <a:prstGeom prst="rect">
            <a:avLst/>
          </a:prstGeom>
          <a:noFill/>
          <a:extLst>
            <a:ext uri="{909E8E84-426E-40dd-AFC4-6F175D3DCCD1}">
              <a14:hiddenFill xmlns:a14="http://schemas.microsoft.com/office/drawing/2010/main">
                <a:solidFill>
                  <a:srgbClr val="FFFFFF"/>
                </a:solidFill>
              </a14:hiddenFill>
            </a:ext>
          </a:extLst>
        </p:spPr>
      </p:pic>
      <p:sp>
        <p:nvSpPr>
          <p:cNvPr id="38918" name="Rectangle 6"/>
          <p:cNvSpPr>
            <a:spLocks noChangeArrowheads="1"/>
          </p:cNvSpPr>
          <p:nvPr/>
        </p:nvSpPr>
        <p:spPr bwMode="auto">
          <a:xfrm>
            <a:off x="304800" y="838200"/>
            <a:ext cx="8534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Iceland: </a:t>
            </a:r>
            <a:r>
              <a:rPr lang="en-US" sz="3200">
                <a:solidFill>
                  <a:schemeClr val="tx2"/>
                </a:solidFill>
              </a:rPr>
              <a:t>An example of continental rifting</a:t>
            </a:r>
            <a:endParaRPr lang="en-US" sz="4400">
              <a:solidFill>
                <a:schemeClr val="tx2"/>
              </a:solidFill>
            </a:endParaRPr>
          </a:p>
        </p:txBody>
      </p:sp>
      <p:pic>
        <p:nvPicPr>
          <p:cNvPr id="38920" name="Picture 8" descr="Ice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00400"/>
            <a:ext cx="2997200" cy="310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516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1066800" y="2286000"/>
            <a:ext cx="7772400" cy="3962400"/>
          </a:xfrm>
        </p:spPr>
        <p:txBody>
          <a:bodyPr/>
          <a:lstStyle/>
          <a:p>
            <a:r>
              <a:rPr lang="en-US" dirty="0" smtClean="0"/>
              <a:t>Convergent boundaries are where plates move toward each other.</a:t>
            </a:r>
          </a:p>
          <a:p>
            <a:r>
              <a:rPr lang="en-US" dirty="0" smtClean="0"/>
              <a:t>3 types of convergent boundaries:</a:t>
            </a:r>
            <a:endParaRPr lang="en-US" dirty="0"/>
          </a:p>
          <a:p>
            <a:pPr lvl="1"/>
            <a:r>
              <a:rPr lang="en-US" dirty="0"/>
              <a:t>Continent-continent collision</a:t>
            </a:r>
          </a:p>
          <a:p>
            <a:pPr lvl="1"/>
            <a:r>
              <a:rPr lang="en-US" dirty="0"/>
              <a:t>Continent-oceanic crust collision</a:t>
            </a:r>
          </a:p>
          <a:p>
            <a:pPr lvl="1"/>
            <a:r>
              <a:rPr lang="en-US" dirty="0"/>
              <a:t>Ocean-ocean collision</a:t>
            </a:r>
          </a:p>
        </p:txBody>
      </p:sp>
      <p:sp>
        <p:nvSpPr>
          <p:cNvPr id="40963"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Convergent Boundaries</a:t>
            </a:r>
          </a:p>
        </p:txBody>
      </p:sp>
    </p:spTree>
    <p:extLst>
      <p:ext uri="{BB962C8B-B14F-4D97-AF65-F5344CB8AC3E}">
        <p14:creationId xmlns:p14="http://schemas.microsoft.com/office/powerpoint/2010/main" val="1284742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685800" y="1981200"/>
            <a:ext cx="7772400" cy="1295400"/>
          </a:xfrm>
        </p:spPr>
        <p:txBody>
          <a:bodyPr/>
          <a:lstStyle/>
          <a:p>
            <a:r>
              <a:rPr lang="en-US" sz="2800"/>
              <a:t>Forms mountains,</a:t>
            </a:r>
            <a:r>
              <a:rPr lang="en-US"/>
              <a:t> </a:t>
            </a:r>
            <a:r>
              <a:rPr lang="en-US" sz="2400"/>
              <a:t>e.g. European Alps, Himalayas</a:t>
            </a:r>
            <a:endParaRPr lang="en-US"/>
          </a:p>
        </p:txBody>
      </p:sp>
      <p:sp>
        <p:nvSpPr>
          <p:cNvPr id="43012" name="Rectangle 4"/>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Continent-Continent Collision</a:t>
            </a:r>
          </a:p>
        </p:txBody>
      </p:sp>
      <p:pic>
        <p:nvPicPr>
          <p:cNvPr id="43013" name="Picture 5" descr="cont_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172200" cy="32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8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ChangeArrowheads="1"/>
          </p:cNvSpPr>
          <p:nvPr/>
        </p:nvSpPr>
        <p:spPr bwMode="auto">
          <a:xfrm>
            <a:off x="2819400" y="838200"/>
            <a:ext cx="3276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a:solidFill>
                  <a:schemeClr val="tx2"/>
                </a:solidFill>
              </a:rPr>
              <a:t>Himalayas</a:t>
            </a:r>
          </a:p>
        </p:txBody>
      </p:sp>
      <p:pic>
        <p:nvPicPr>
          <p:cNvPr id="45063" name="Picture 7" descr="Mount_Everest_from_Rombok_Gompa,_Ti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311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descr="800px-Mount_Everest_from_Rongbuk_may_2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3352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800px-Everestpano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687888"/>
            <a:ext cx="60960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descr="Himalaya-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09800"/>
            <a:ext cx="2097088" cy="380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849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381000" y="2057400"/>
            <a:ext cx="8077200" cy="3733800"/>
          </a:xfrm>
        </p:spPr>
        <p:txBody>
          <a:bodyPr/>
          <a:lstStyle/>
          <a:p>
            <a:r>
              <a:rPr lang="en-US" sz="2000" dirty="0" smtClean="0"/>
              <a:t>Continental crust pushes against oceanic crust. </a:t>
            </a:r>
          </a:p>
          <a:p>
            <a:r>
              <a:rPr lang="en-US" sz="2000" dirty="0" smtClean="0"/>
              <a:t>Oceanic crust is thinner and more dense and sinks below the continental crust.</a:t>
            </a:r>
            <a:endParaRPr lang="en-US" sz="2000" dirty="0"/>
          </a:p>
        </p:txBody>
      </p:sp>
      <p:sp>
        <p:nvSpPr>
          <p:cNvPr id="47108" name="Rectangle 4"/>
          <p:cNvSpPr>
            <a:spLocks noChangeArrowheads="1"/>
          </p:cNvSpPr>
          <p:nvPr/>
        </p:nvSpPr>
        <p:spPr bwMode="auto">
          <a:xfrm>
            <a:off x="228600" y="838200"/>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Continent-Oceanic Crust Collision</a:t>
            </a:r>
          </a:p>
        </p:txBody>
      </p:sp>
      <p:pic>
        <p:nvPicPr>
          <p:cNvPr id="47114" name="Picture 10" descr="New-subductio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8197850" cy="324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38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idx="1"/>
          </p:nvPr>
        </p:nvSpPr>
        <p:spPr>
          <a:xfrm>
            <a:off x="4419600" y="3200400"/>
            <a:ext cx="4419600" cy="3352800"/>
          </a:xfrm>
        </p:spPr>
        <p:txBody>
          <a:bodyPr>
            <a:normAutofit/>
          </a:bodyPr>
          <a:lstStyle/>
          <a:p>
            <a:pPr>
              <a:lnSpc>
                <a:spcPct val="90000"/>
              </a:lnSpc>
            </a:pPr>
            <a:r>
              <a:rPr lang="en-US" sz="2400" dirty="0" err="1" smtClean="0"/>
              <a:t>Subduction</a:t>
            </a:r>
            <a:r>
              <a:rPr lang="en-US" sz="2400" dirty="0" smtClean="0"/>
              <a:t> – Process in which oceanic crust collides with continental crust and goes underneath </a:t>
            </a:r>
            <a:r>
              <a:rPr lang="en-US" sz="2400" dirty="0" err="1" smtClean="0"/>
              <a:t>bc</a:t>
            </a:r>
            <a:r>
              <a:rPr lang="en-US" sz="2400" dirty="0" smtClean="0"/>
              <a:t> of density</a:t>
            </a:r>
            <a:endParaRPr lang="en-US" sz="2400" dirty="0"/>
          </a:p>
          <a:p>
            <a:pPr>
              <a:lnSpc>
                <a:spcPct val="90000"/>
              </a:lnSpc>
            </a:pPr>
            <a:r>
              <a:rPr lang="en-US" sz="2400" dirty="0" smtClean="0"/>
              <a:t>The </a:t>
            </a:r>
            <a:r>
              <a:rPr lang="en-US" sz="2400" dirty="0"/>
              <a:t>melt rises forming volcanism</a:t>
            </a:r>
          </a:p>
          <a:p>
            <a:pPr>
              <a:lnSpc>
                <a:spcPct val="90000"/>
              </a:lnSpc>
            </a:pPr>
            <a:r>
              <a:rPr lang="en-US" sz="2400" dirty="0"/>
              <a:t>E.g. The Andes</a:t>
            </a:r>
          </a:p>
          <a:p>
            <a:pPr>
              <a:lnSpc>
                <a:spcPct val="90000"/>
              </a:lnSpc>
            </a:pPr>
            <a:endParaRPr lang="en-US" sz="2400" dirty="0"/>
          </a:p>
        </p:txBody>
      </p:sp>
      <p:sp>
        <p:nvSpPr>
          <p:cNvPr id="49155" name="Rectangle 3"/>
          <p:cNvSpPr>
            <a:spLocks noChangeArrowheads="1"/>
          </p:cNvSpPr>
          <p:nvPr/>
        </p:nvSpPr>
        <p:spPr bwMode="auto">
          <a:xfrm>
            <a:off x="762000" y="838200"/>
            <a:ext cx="3505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err="1">
                <a:solidFill>
                  <a:schemeClr val="tx2"/>
                </a:solidFill>
              </a:rPr>
              <a:t>Subduction</a:t>
            </a:r>
            <a:endParaRPr lang="en-US" sz="4400" dirty="0">
              <a:solidFill>
                <a:schemeClr val="tx2"/>
              </a:solidFill>
            </a:endParaRPr>
          </a:p>
        </p:txBody>
      </p:sp>
      <p:pic>
        <p:nvPicPr>
          <p:cNvPr id="49158" name="Picture 6" descr="and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24350"/>
            <a:ext cx="35052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c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35052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49162" name="Picture 10" descr="New-subduction-fig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38238"/>
            <a:ext cx="46482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21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SWBAT </a:t>
            </a:r>
          </a:p>
          <a:p>
            <a:pPr marL="514350" indent="-514350">
              <a:buFont typeface="+mj-lt"/>
              <a:buAutoNum type="arabicPeriod"/>
            </a:pPr>
            <a:r>
              <a:rPr lang="en-US" dirty="0" smtClean="0"/>
              <a:t>Explain how plate tectonics accounts for the Earth’s features.</a:t>
            </a:r>
          </a:p>
          <a:p>
            <a:pPr marL="0" indent="0">
              <a:buNone/>
            </a:pPr>
            <a:endParaRPr lang="en-US" dirty="0" smtClean="0"/>
          </a:p>
          <a:p>
            <a:pPr marL="514350" indent="-514350">
              <a:buFont typeface="+mj-lt"/>
              <a:buAutoNum type="arabicPeriod"/>
            </a:pPr>
            <a:r>
              <a:rPr lang="en-US" dirty="0" smtClean="0"/>
              <a:t>Describe the three types of plate boundaries and geographic features associated with them.</a:t>
            </a:r>
            <a:endParaRPr lang="en-US" dirty="0"/>
          </a:p>
        </p:txBody>
      </p:sp>
      <p:sp>
        <p:nvSpPr>
          <p:cNvPr id="2" name="Title 1"/>
          <p:cNvSpPr>
            <a:spLocks noGrp="1"/>
          </p:cNvSpPr>
          <p:nvPr>
            <p:ph type="title"/>
          </p:nvPr>
        </p:nvSpPr>
        <p:spPr/>
        <p:txBody>
          <a:bodyPr/>
          <a:lstStyle/>
          <a:p>
            <a:r>
              <a:rPr lang="en-US" dirty="0" smtClean="0"/>
              <a:t>Today’s Objective</a:t>
            </a:r>
            <a:endParaRPr lang="en-US" dirty="0"/>
          </a:p>
        </p:txBody>
      </p:sp>
    </p:spTree>
    <p:extLst>
      <p:ext uri="{BB962C8B-B14F-4D97-AF65-F5344CB8AC3E}">
        <p14:creationId xmlns:p14="http://schemas.microsoft.com/office/powerpoint/2010/main" val="4108405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idx="1"/>
          </p:nvPr>
        </p:nvSpPr>
        <p:spPr/>
        <p:txBody>
          <a:bodyPr/>
          <a:lstStyle/>
          <a:p>
            <a:endParaRPr lang="en-US" sz="2400" dirty="0" smtClean="0"/>
          </a:p>
          <a:p>
            <a:r>
              <a:rPr lang="en-US" sz="2400" dirty="0" smtClean="0"/>
              <a:t>When </a:t>
            </a:r>
            <a:r>
              <a:rPr lang="en-US" sz="2400" dirty="0"/>
              <a:t>two oceanic plates collide, one runs over the other which causes it to sink into the mantle forming a </a:t>
            </a:r>
            <a:r>
              <a:rPr lang="en-US" sz="2400" b="1" dirty="0" err="1"/>
              <a:t>subduction</a:t>
            </a:r>
            <a:r>
              <a:rPr lang="en-US" sz="2400" b="1" dirty="0"/>
              <a:t> zone</a:t>
            </a:r>
            <a:r>
              <a:rPr lang="en-US" sz="2400" dirty="0"/>
              <a:t>. </a:t>
            </a:r>
          </a:p>
          <a:p>
            <a:r>
              <a:rPr lang="en-US" sz="2400" dirty="0"/>
              <a:t>The </a:t>
            </a:r>
            <a:r>
              <a:rPr lang="en-US" sz="2400" dirty="0" err="1"/>
              <a:t>subducting</a:t>
            </a:r>
            <a:r>
              <a:rPr lang="en-US" sz="2400" dirty="0"/>
              <a:t> plate is bent downward to form a very deep depression in the ocean floor called a </a:t>
            </a:r>
            <a:r>
              <a:rPr lang="en-US" sz="2400" b="1" dirty="0"/>
              <a:t>trench</a:t>
            </a:r>
            <a:r>
              <a:rPr lang="en-US" sz="2400" dirty="0"/>
              <a:t>. </a:t>
            </a:r>
          </a:p>
          <a:p>
            <a:r>
              <a:rPr lang="en-US" sz="2400" dirty="0"/>
              <a:t>The worlds deepest parts of the ocean are found along trenches. </a:t>
            </a:r>
          </a:p>
          <a:p>
            <a:pPr lvl="1"/>
            <a:r>
              <a:rPr lang="en-US" sz="2000" dirty="0"/>
              <a:t>E.g. The Mariana Trench is 11 km deep!</a:t>
            </a:r>
          </a:p>
        </p:txBody>
      </p:sp>
      <p:sp>
        <p:nvSpPr>
          <p:cNvPr id="51203"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Ocean-Ocean Plate Collision</a:t>
            </a:r>
          </a:p>
        </p:txBody>
      </p:sp>
    </p:spTree>
    <p:extLst>
      <p:ext uri="{BB962C8B-B14F-4D97-AF65-F5344CB8AC3E}">
        <p14:creationId xmlns:p14="http://schemas.microsoft.com/office/powerpoint/2010/main" val="2176569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64" name="Picture 16" descr="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14400"/>
            <a:ext cx="2730500" cy="1912938"/>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00px-Atlantic-tr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4876800" cy="3498850"/>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Giant_grenad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138" y="2743200"/>
            <a:ext cx="359886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3261" name="Picture 13" descr="Humpback_angler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495800"/>
            <a:ext cx="229235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53263" name="Picture 15" descr="California_headlightfi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724400"/>
            <a:ext cx="3200400" cy="144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374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a:xfrm>
            <a:off x="685800" y="1828800"/>
            <a:ext cx="7772400" cy="838200"/>
          </a:xfrm>
        </p:spPr>
        <p:txBody>
          <a:bodyPr>
            <a:normAutofit fontScale="92500" lnSpcReduction="10000"/>
          </a:bodyPr>
          <a:lstStyle/>
          <a:p>
            <a:r>
              <a:rPr lang="en-US" dirty="0"/>
              <a:t>Where plates slide past each </a:t>
            </a:r>
            <a:r>
              <a:rPr lang="en-US" dirty="0" smtClean="0"/>
              <a:t>other</a:t>
            </a:r>
          </a:p>
          <a:p>
            <a:r>
              <a:rPr lang="en-US" dirty="0" smtClean="0"/>
              <a:t>San Andreas Fault in California</a:t>
            </a:r>
            <a:endParaRPr lang="en-US" dirty="0"/>
          </a:p>
        </p:txBody>
      </p:sp>
      <p:pic>
        <p:nvPicPr>
          <p:cNvPr id="55300" name="Picture 4" descr="Trans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3908425" cy="2787650"/>
          </a:xfrm>
          <a:prstGeom prst="rect">
            <a:avLst/>
          </a:prstGeom>
          <a:noFill/>
          <a:extLst>
            <a:ext uri="{909E8E84-426E-40dd-AFC4-6F175D3DCCD1}">
              <a14:hiddenFill xmlns:a14="http://schemas.microsoft.com/office/drawing/2010/main">
                <a:solidFill>
                  <a:srgbClr val="FFFFFF"/>
                </a:solidFill>
              </a14:hiddenFill>
            </a:ext>
          </a:extLst>
        </p:spPr>
      </p:pic>
      <p:sp>
        <p:nvSpPr>
          <p:cNvPr id="55301" name="Rectangle 5"/>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r>
              <a:rPr lang="en-US" sz="4400" dirty="0">
                <a:solidFill>
                  <a:schemeClr val="tx2"/>
                </a:solidFill>
              </a:rPr>
              <a:t>Transform Boundaries</a:t>
            </a:r>
          </a:p>
        </p:txBody>
      </p:sp>
      <p:pic>
        <p:nvPicPr>
          <p:cNvPr id="55299" name="Picture 3" descr="laval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648200"/>
            <a:ext cx="17081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descr="Sanandreasfault_srt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667000"/>
            <a:ext cx="3679825" cy="2759075"/>
          </a:xfrm>
          <a:prstGeom prst="rect">
            <a:avLst/>
          </a:prstGeom>
          <a:noFill/>
          <a:extLst>
            <a:ext uri="{909E8E84-426E-40dd-AFC4-6F175D3DCCD1}">
              <a14:hiddenFill xmlns:a14="http://schemas.microsoft.com/office/drawing/2010/main">
                <a:solidFill>
                  <a:srgbClr val="FFFFFF"/>
                </a:solidFill>
              </a14:hiddenFill>
            </a:ext>
          </a:extLst>
        </p:spPr>
      </p:pic>
      <p:sp>
        <p:nvSpPr>
          <p:cNvPr id="55303" name="Text Box 7"/>
          <p:cNvSpPr txBox="1">
            <a:spLocks noChangeArrowheads="1"/>
          </p:cNvSpPr>
          <p:nvPr/>
        </p:nvSpPr>
        <p:spPr bwMode="auto">
          <a:xfrm>
            <a:off x="4800600" y="5486400"/>
            <a:ext cx="36576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800"/>
              <a:t>Above: View of the San Andreas transform fault</a:t>
            </a:r>
            <a:endParaRPr lang="en-US"/>
          </a:p>
        </p:txBody>
      </p:sp>
    </p:spTree>
    <p:extLst>
      <p:ext uri="{BB962C8B-B14F-4D97-AF65-F5344CB8AC3E}">
        <p14:creationId xmlns:p14="http://schemas.microsoft.com/office/powerpoint/2010/main" val="3180669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pic>
        <p:nvPicPr>
          <p:cNvPr id="57347" name="Picture 3" descr="plate bound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534400" cy="549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712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1" hangingPunct="1"/>
            <a:endParaRPr lang="en-US" sz="4400" dirty="0">
              <a:solidFill>
                <a:schemeClr val="tx2"/>
              </a:solidFill>
            </a:endParaRPr>
          </a:p>
        </p:txBody>
      </p:sp>
      <p:sp>
        <p:nvSpPr>
          <p:cNvPr id="60421" name="Rectangle 5"/>
          <p:cNvSpPr>
            <a:spLocks noChangeArrowheads="1"/>
          </p:cNvSpPr>
          <p:nvPr/>
        </p:nvSpPr>
        <p:spPr bwMode="auto">
          <a:xfrm>
            <a:off x="1151062" y="1981200"/>
            <a:ext cx="669753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20000"/>
              </a:spcBef>
            </a:pPr>
            <a:endParaRPr lang="en-US" sz="2800" dirty="0"/>
          </a:p>
        </p:txBody>
      </p:sp>
      <p:sp>
        <p:nvSpPr>
          <p:cNvPr id="2" name="Title 1"/>
          <p:cNvSpPr>
            <a:spLocks noGrp="1"/>
          </p:cNvSpPr>
          <p:nvPr>
            <p:ph type="title"/>
          </p:nvPr>
        </p:nvSpPr>
        <p:spPr/>
        <p:txBody>
          <a:bodyPr/>
          <a:lstStyle/>
          <a:p>
            <a:r>
              <a:rPr lang="en-US" dirty="0" smtClean="0"/>
              <a:t>Writing Exercise</a:t>
            </a:r>
            <a:endParaRPr lang="en-US" dirty="0"/>
          </a:p>
        </p:txBody>
      </p:sp>
      <p:sp>
        <p:nvSpPr>
          <p:cNvPr id="3" name="Content Placeholder 2"/>
          <p:cNvSpPr>
            <a:spLocks noGrp="1"/>
          </p:cNvSpPr>
          <p:nvPr>
            <p:ph idx="1"/>
          </p:nvPr>
        </p:nvSpPr>
        <p:spPr/>
        <p:txBody>
          <a:bodyPr/>
          <a:lstStyle/>
          <a:p>
            <a:r>
              <a:rPr lang="en-US" dirty="0" smtClean="0"/>
              <a:t>Compare and contrast the three different types of plate boundaries and what kinds of geographic landforms occur at each. Write at least 3 paragraphs.</a:t>
            </a:r>
            <a:endParaRPr lang="en-US" dirty="0"/>
          </a:p>
        </p:txBody>
      </p:sp>
    </p:spTree>
    <p:extLst>
      <p:ext uri="{BB962C8B-B14F-4D97-AF65-F5344CB8AC3E}">
        <p14:creationId xmlns:p14="http://schemas.microsoft.com/office/powerpoint/2010/main" val="21742550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215342"/>
            <a:ext cx="7772400" cy="1143000"/>
          </a:xfrm>
        </p:spPr>
        <p:txBody>
          <a:bodyPr>
            <a:normAutofit/>
          </a:bodyPr>
          <a:lstStyle/>
          <a:p>
            <a:r>
              <a:rPr lang="en-US" sz="4800" dirty="0"/>
              <a:t>What is Plate Tectonics?</a:t>
            </a:r>
          </a:p>
        </p:txBody>
      </p:sp>
      <p:sp>
        <p:nvSpPr>
          <p:cNvPr id="2" name="TextBox 1"/>
          <p:cNvSpPr txBox="1"/>
          <p:nvPr/>
        </p:nvSpPr>
        <p:spPr>
          <a:xfrm>
            <a:off x="685799" y="2797767"/>
            <a:ext cx="7232715" cy="1815882"/>
          </a:xfrm>
          <a:prstGeom prst="rect">
            <a:avLst/>
          </a:prstGeom>
          <a:noFill/>
        </p:spPr>
        <p:txBody>
          <a:bodyPr wrap="square" rtlCol="0">
            <a:spAutoFit/>
          </a:bodyPr>
          <a:lstStyle/>
          <a:p>
            <a:r>
              <a:rPr lang="en-US" sz="2800" dirty="0" smtClean="0"/>
              <a:t>Plate Tectonics is the theory that the lithosphere is made up of plates that float on the asthenosphere and are moved by convection currents.</a:t>
            </a:r>
            <a:endParaRPr lang="en-US" sz="2800" dirty="0"/>
          </a:p>
        </p:txBody>
      </p:sp>
    </p:spTree>
    <p:extLst>
      <p:ext uri="{BB962C8B-B14F-4D97-AF65-F5344CB8AC3E}">
        <p14:creationId xmlns:p14="http://schemas.microsoft.com/office/powerpoint/2010/main" val="216575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533400" y="990600"/>
            <a:ext cx="8229600" cy="838200"/>
          </a:xfrm>
        </p:spPr>
        <p:txBody>
          <a:bodyPr/>
          <a:lstStyle/>
          <a:p>
            <a:r>
              <a:rPr lang="en-US" sz="2000"/>
              <a:t>If you look at a map of the world, you may notice that some of the continents could fit together like pieces of a puzzle.</a:t>
            </a:r>
            <a:endParaRPr lang="en-US" sz="2000">
              <a:latin typeface="Verdana" charset="0"/>
            </a:endParaRPr>
          </a:p>
        </p:txBody>
      </p:sp>
      <p:pic>
        <p:nvPicPr>
          <p:cNvPr id="20484" name="Picture 4"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01050" cy="423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941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5800" y="1905000"/>
            <a:ext cx="7924800" cy="4191000"/>
          </a:xfrm>
        </p:spPr>
        <p:txBody>
          <a:bodyPr/>
          <a:lstStyle/>
          <a:p>
            <a:pPr>
              <a:lnSpc>
                <a:spcPct val="90000"/>
              </a:lnSpc>
            </a:pPr>
            <a:r>
              <a:rPr lang="en-US" sz="2800" dirty="0"/>
              <a:t>The </a:t>
            </a:r>
            <a:r>
              <a:rPr lang="en-US" sz="2800" dirty="0" smtClean="0"/>
              <a:t>Earth’s </a:t>
            </a:r>
            <a:r>
              <a:rPr lang="en-US" sz="2800" dirty="0"/>
              <a:t>crust is divided into 12 major plates which are moved in various directions.</a:t>
            </a:r>
          </a:p>
          <a:p>
            <a:pPr>
              <a:lnSpc>
                <a:spcPct val="90000"/>
              </a:lnSpc>
            </a:pPr>
            <a:r>
              <a:rPr lang="en-US" sz="2800" dirty="0"/>
              <a:t>This plate motion causes them to collide, pull apart, or scrape against each other.</a:t>
            </a:r>
          </a:p>
          <a:p>
            <a:pPr>
              <a:lnSpc>
                <a:spcPct val="90000"/>
              </a:lnSpc>
            </a:pPr>
            <a:r>
              <a:rPr lang="en-US" sz="2800" dirty="0"/>
              <a:t>Each type of interaction causes a characteristic set of Earth structures or </a:t>
            </a:r>
            <a:r>
              <a:rPr lang="ja-JP" altLang="en-US" sz="2800" dirty="0"/>
              <a:t>“</a:t>
            </a:r>
            <a:r>
              <a:rPr lang="en-US" sz="2800" dirty="0"/>
              <a:t>tectonic</a:t>
            </a:r>
            <a:r>
              <a:rPr lang="ja-JP" altLang="en-US" sz="2800" dirty="0"/>
              <a:t>”</a:t>
            </a:r>
            <a:r>
              <a:rPr lang="en-US" sz="2800" dirty="0"/>
              <a:t> </a:t>
            </a:r>
            <a:r>
              <a:rPr lang="en-US" sz="2800" dirty="0" smtClean="0"/>
              <a:t>features</a:t>
            </a:r>
            <a:r>
              <a:rPr lang="en-US" sz="2800" dirty="0"/>
              <a:t>.</a:t>
            </a:r>
          </a:p>
          <a:p>
            <a:pPr>
              <a:lnSpc>
                <a:spcPct val="90000"/>
              </a:lnSpc>
            </a:pPr>
            <a:r>
              <a:rPr lang="en-US" sz="2800" dirty="0"/>
              <a:t>The word, tectonic, refers to the deformation of the crust as a consequence of plate interaction.</a:t>
            </a:r>
            <a:endParaRPr lang="en-US" sz="2000" dirty="0"/>
          </a:p>
        </p:txBody>
      </p:sp>
      <p:sp>
        <p:nvSpPr>
          <p:cNvPr id="22530" name="Rectangle 2"/>
          <p:cNvSpPr>
            <a:spLocks noGrp="1" noChangeArrowheads="1"/>
          </p:cNvSpPr>
          <p:nvPr>
            <p:ph type="title"/>
          </p:nvPr>
        </p:nvSpPr>
        <p:spPr/>
        <p:txBody>
          <a:bodyPr/>
          <a:lstStyle/>
          <a:p>
            <a:r>
              <a:rPr lang="en-US"/>
              <a:t>Plate Tectonics</a:t>
            </a:r>
          </a:p>
        </p:txBody>
      </p:sp>
    </p:spTree>
    <p:extLst>
      <p:ext uri="{BB962C8B-B14F-4D97-AF65-F5344CB8AC3E}">
        <p14:creationId xmlns:p14="http://schemas.microsoft.com/office/powerpoint/2010/main" val="1394805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World Plates</a:t>
            </a:r>
          </a:p>
        </p:txBody>
      </p:sp>
      <p:pic>
        <p:nvPicPr>
          <p:cNvPr id="24580" name="Picture 4" descr="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3246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98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304800" y="2362200"/>
            <a:ext cx="3352800" cy="3962400"/>
          </a:xfrm>
        </p:spPr>
        <p:txBody>
          <a:bodyPr/>
          <a:lstStyle/>
          <a:p>
            <a:r>
              <a:rPr lang="en-GB" dirty="0">
                <a:solidFill>
                  <a:srgbClr val="000000"/>
                </a:solidFill>
              </a:rPr>
              <a:t>Plates are made of rigid </a:t>
            </a:r>
            <a:r>
              <a:rPr lang="en-GB" b="1" dirty="0">
                <a:solidFill>
                  <a:srgbClr val="000000"/>
                </a:solidFill>
              </a:rPr>
              <a:t>lithosphere</a:t>
            </a:r>
            <a:r>
              <a:rPr lang="en-GB" dirty="0">
                <a:solidFill>
                  <a:srgbClr val="000000"/>
                </a:solidFill>
              </a:rPr>
              <a:t>.</a:t>
            </a:r>
            <a:endParaRPr lang="en-US" dirty="0">
              <a:solidFill>
                <a:srgbClr val="000000"/>
              </a:solidFill>
            </a:endParaRPr>
          </a:p>
        </p:txBody>
      </p:sp>
      <p:sp>
        <p:nvSpPr>
          <p:cNvPr id="94210" name="Rectangle 2"/>
          <p:cNvSpPr>
            <a:spLocks noGrp="1" noChangeArrowheads="1"/>
          </p:cNvSpPr>
          <p:nvPr>
            <p:ph type="title"/>
          </p:nvPr>
        </p:nvSpPr>
        <p:spPr>
          <a:xfrm>
            <a:off x="0" y="838200"/>
            <a:ext cx="9144000" cy="1143000"/>
          </a:xfrm>
        </p:spPr>
        <p:txBody>
          <a:bodyPr/>
          <a:lstStyle/>
          <a:p>
            <a:r>
              <a:rPr lang="en-US" dirty="0"/>
              <a:t>What are tectonic plates made of?</a:t>
            </a:r>
          </a:p>
        </p:txBody>
      </p:sp>
      <p:pic>
        <p:nvPicPr>
          <p:cNvPr id="94212" name="Picture 4" descr="800px-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08250"/>
            <a:ext cx="5715000" cy="3927475"/>
          </a:xfrm>
          <a:prstGeom prst="rect">
            <a:avLst/>
          </a:prstGeom>
          <a:noFill/>
          <a:extLst>
            <a:ext uri="{909E8E84-426E-40dd-AFC4-6F175D3DCCD1}">
              <a14:hiddenFill xmlns:a14="http://schemas.microsoft.com/office/drawing/2010/main">
                <a:solidFill>
                  <a:srgbClr val="FFFFFF"/>
                </a:solidFill>
              </a14:hiddenFill>
            </a:ext>
          </a:extLst>
        </p:spPr>
      </p:pic>
      <p:sp>
        <p:nvSpPr>
          <p:cNvPr id="94213" name="Text Box 5"/>
          <p:cNvSpPr txBox="1">
            <a:spLocks noChangeArrowheads="1"/>
          </p:cNvSpPr>
          <p:nvPr/>
        </p:nvSpPr>
        <p:spPr bwMode="auto">
          <a:xfrm>
            <a:off x="533400" y="4191000"/>
            <a:ext cx="2819400"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t>The lithosphere is made up of </a:t>
            </a:r>
            <a:r>
              <a:rPr lang="en-US" dirty="0" smtClean="0"/>
              <a:t>the crust and the </a:t>
            </a:r>
            <a:r>
              <a:rPr lang="en-US" dirty="0"/>
              <a:t>upper part of the mantle.</a:t>
            </a:r>
          </a:p>
        </p:txBody>
      </p:sp>
    </p:spTree>
    <p:extLst>
      <p:ext uri="{BB962C8B-B14F-4D97-AF65-F5344CB8AC3E}">
        <p14:creationId xmlns:p14="http://schemas.microsoft.com/office/powerpoint/2010/main" val="166840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0" y="2590800"/>
            <a:ext cx="3429000" cy="3733800"/>
          </a:xfrm>
        </p:spPr>
        <p:txBody>
          <a:bodyPr/>
          <a:lstStyle/>
          <a:p>
            <a:r>
              <a:rPr lang="en-GB" dirty="0">
                <a:solidFill>
                  <a:srgbClr val="000000"/>
                </a:solidFill>
              </a:rPr>
              <a:t>Below the lithosphere (which makes up the tectonic plates) is the asthenosphere.</a:t>
            </a:r>
            <a:endParaRPr lang="en-US" dirty="0">
              <a:solidFill>
                <a:srgbClr val="000000"/>
              </a:solidFill>
            </a:endParaRPr>
          </a:p>
        </p:txBody>
      </p:sp>
      <p:sp>
        <p:nvSpPr>
          <p:cNvPr id="96258" name="Rectangle 2"/>
          <p:cNvSpPr>
            <a:spLocks noGrp="1" noChangeArrowheads="1"/>
          </p:cNvSpPr>
          <p:nvPr>
            <p:ph type="title"/>
          </p:nvPr>
        </p:nvSpPr>
        <p:spPr>
          <a:xfrm>
            <a:off x="0" y="838200"/>
            <a:ext cx="9144000" cy="1143000"/>
          </a:xfrm>
        </p:spPr>
        <p:txBody>
          <a:bodyPr/>
          <a:lstStyle/>
          <a:p>
            <a:r>
              <a:rPr lang="en-US" sz="4000" dirty="0"/>
              <a:t>What lies beneath the tectonic plates?</a:t>
            </a:r>
            <a:endParaRPr lang="en-US" dirty="0"/>
          </a:p>
        </p:txBody>
      </p:sp>
      <p:pic>
        <p:nvPicPr>
          <p:cNvPr id="96260" name="Picture 4" descr="800px-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08250"/>
            <a:ext cx="5715000" cy="392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659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85800" y="1828800"/>
            <a:ext cx="8077200" cy="4267200"/>
          </a:xfrm>
        </p:spPr>
        <p:txBody>
          <a:bodyPr/>
          <a:lstStyle/>
          <a:p>
            <a:r>
              <a:rPr lang="ja-JP" altLang="en-US" sz="3000" dirty="0"/>
              <a:t>“</a:t>
            </a:r>
            <a:r>
              <a:rPr lang="en-US" sz="3000" dirty="0"/>
              <a:t>Plates</a:t>
            </a:r>
            <a:r>
              <a:rPr lang="ja-JP" altLang="en-US" sz="3000" dirty="0"/>
              <a:t>”</a:t>
            </a:r>
            <a:r>
              <a:rPr lang="en-US" sz="3000" dirty="0"/>
              <a:t> of lithosphere are moved around by the underlying hot mantle convection cells</a:t>
            </a:r>
            <a:endParaRPr lang="en-US" dirty="0"/>
          </a:p>
        </p:txBody>
      </p:sp>
      <p:sp>
        <p:nvSpPr>
          <p:cNvPr id="26626" name="Rectangle 2"/>
          <p:cNvSpPr>
            <a:spLocks noGrp="1" noChangeArrowheads="1"/>
          </p:cNvSpPr>
          <p:nvPr>
            <p:ph type="title"/>
          </p:nvPr>
        </p:nvSpPr>
        <p:spPr/>
        <p:txBody>
          <a:bodyPr/>
          <a:lstStyle/>
          <a:p>
            <a:r>
              <a:rPr lang="en-US"/>
              <a:t>Plate Movement</a:t>
            </a:r>
          </a:p>
        </p:txBody>
      </p:sp>
      <p:pic>
        <p:nvPicPr>
          <p:cNvPr id="26630" name="Picture 6" descr="new-mantle-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4876800" cy="374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79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1650</TotalTime>
  <Words>2250</Words>
  <Application>Microsoft Macintosh PowerPoint</Application>
  <PresentationFormat>On-screen Show (4:3)</PresentationFormat>
  <Paragraphs>165</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Plate Tectonics</vt:lpstr>
      <vt:lpstr>Today’s Objective</vt:lpstr>
      <vt:lpstr>What is Plate Tectonics?</vt:lpstr>
      <vt:lpstr>PowerPoint Presentation</vt:lpstr>
      <vt:lpstr>Plate Tectonics</vt:lpstr>
      <vt:lpstr>World Plates</vt:lpstr>
      <vt:lpstr>What are tectonic plates made of?</vt:lpstr>
      <vt:lpstr>What lies beneath the tectonic plates?</vt:lpstr>
      <vt:lpstr>Plate Movement</vt:lpstr>
      <vt:lpstr>What happens at tectonic plate boundaries?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Exercise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Jenks</dc:creator>
  <cp:lastModifiedBy>Kyle Jenks</cp:lastModifiedBy>
  <cp:revision>7</cp:revision>
  <dcterms:created xsi:type="dcterms:W3CDTF">2014-04-15T13:47:52Z</dcterms:created>
  <dcterms:modified xsi:type="dcterms:W3CDTF">2015-05-12T14:55:53Z</dcterms:modified>
</cp:coreProperties>
</file>