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1" r:id="rId2"/>
    <p:sldId id="302" r:id="rId3"/>
    <p:sldId id="258" r:id="rId4"/>
    <p:sldId id="303" r:id="rId5"/>
    <p:sldId id="262" r:id="rId6"/>
    <p:sldId id="263" r:id="rId7"/>
    <p:sldId id="265" r:id="rId8"/>
    <p:sldId id="279" r:id="rId9"/>
    <p:sldId id="280" r:id="rId10"/>
    <p:sldId id="281" r:id="rId11"/>
    <p:sldId id="282" r:id="rId12"/>
    <p:sldId id="283" r:id="rId13"/>
    <p:sldId id="260" r:id="rId14"/>
    <p:sldId id="268" r:id="rId15"/>
    <p:sldId id="304" r:id="rId16"/>
    <p:sldId id="272" r:id="rId17"/>
    <p:sldId id="267" r:id="rId18"/>
    <p:sldId id="274" r:id="rId19"/>
    <p:sldId id="284" r:id="rId20"/>
    <p:sldId id="286" r:id="rId21"/>
    <p:sldId id="287" r:id="rId22"/>
    <p:sldId id="266" r:id="rId23"/>
    <p:sldId id="288" r:id="rId24"/>
    <p:sldId id="290" r:id="rId25"/>
    <p:sldId id="289" r:id="rId26"/>
    <p:sldId id="261" r:id="rId27"/>
    <p:sldId id="271" r:id="rId28"/>
    <p:sldId id="269" r:id="rId29"/>
    <p:sldId id="275" r:id="rId30"/>
    <p:sldId id="270" r:id="rId31"/>
    <p:sldId id="295" r:id="rId32"/>
    <p:sldId id="296" r:id="rId33"/>
    <p:sldId id="276" r:id="rId34"/>
    <p:sldId id="291" r:id="rId35"/>
    <p:sldId id="294" r:id="rId36"/>
    <p:sldId id="29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</p:grpSp>
      <p:sp>
        <p:nvSpPr>
          <p:cNvPr id="1230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3C0AC-3572-1F4B-A1E6-0E55C8E2CA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81CE6-F496-8545-A24F-A039FB7D8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8B318-971E-7F45-9DE8-1F06A8B26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170C1-3F6C-4D44-8FF7-0765650D5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72185-85C3-BF4B-8BE4-582D528F7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DCC9-3B9A-FE4A-865B-314248C62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0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C4236-32F2-D345-8B58-5EB1396CC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8BBE0-9728-464F-9A07-69906DE33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8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CAA23-3022-324C-B21F-6E8278AB7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2E25E-6B68-0445-80F1-9D490730F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0FAC9-5C97-FB46-A172-74C29E2E8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3AE1-53A8-FE48-90A2-8AEE56570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4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154DD-ACED-9944-AA21-945DAA243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32C45-78F5-BA4A-8F89-1D1C1C942B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8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3013A1E-0AA3-0B45-9849-81E3C61B99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ology.com/rocks/conglomerate.shtml" TargetMode="Externa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ology.com/rocks/sandstone.shtml" TargetMode="Externa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ology.com/rocks/shale.shtml" TargetMode="Externa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com/rocks/rock-salt.shtml" TargetMode="External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ology.com/rocks/coal.shtml" TargetMode="External"/><Relationship Id="rId3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z.about.com/d/geology/1/0/A/z/contactmet500.jpg" TargetMode="External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Rocks and the Rock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0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Fine Grained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Verdana" charset="0"/>
              </a:rPr>
              <a:t>Mineral grains too small to be seen with the unaided eye (Aphanitic):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Verdana" charset="0"/>
              </a:rPr>
              <a:t>For example:  Rhyolite or Basalt </a:t>
            </a:r>
          </a:p>
        </p:txBody>
      </p:sp>
      <p:pic>
        <p:nvPicPr>
          <p:cNvPr id="12292" name="Picture 5" descr="rhyo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ba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Glassy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Verdana" charset="0"/>
              </a:rPr>
              <a:t>Cooled so quickly that no crystals were able to be formed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latin typeface="Verdana" charset="0"/>
              </a:rPr>
              <a:t>Obsidian                                             Scoria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>
              <a:latin typeface="Verdan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latin typeface="Verdana" charset="0"/>
              </a:rPr>
              <a:t>        or Pumice</a:t>
            </a:r>
          </a:p>
        </p:txBody>
      </p:sp>
      <p:pic>
        <p:nvPicPr>
          <p:cNvPr id="13316" name="Picture 5" descr="obsi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pum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4988"/>
            <a:ext cx="3349625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sco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Porphyritic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Texture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Verdana" charset="0"/>
              </a:rPr>
              <a:t>Displays two stages of cooling… slow and then fast (or quenched)</a:t>
            </a:r>
          </a:p>
        </p:txBody>
      </p:sp>
      <p:pic>
        <p:nvPicPr>
          <p:cNvPr id="14340" name="Picture 7" descr="po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7244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rhyoporph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7244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6019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Porphyry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/>
            <a:r>
              <a:rPr lang="en-US" sz="4000" b="1" u="sng">
                <a:latin typeface="Arial" charset="0"/>
              </a:rPr>
              <a:t>Sedimentary Rocks</a:t>
            </a:r>
            <a:r>
              <a:rPr lang="en-US" sz="4000">
                <a:latin typeface="Arial" charset="0"/>
              </a:rPr>
              <a:t>:  rock formed when sediments become pressed or cemented together</a:t>
            </a:r>
          </a:p>
        </p:txBody>
      </p:sp>
      <p:pic>
        <p:nvPicPr>
          <p:cNvPr id="15363" name="Picture 9" descr="bedding_g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2484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Sedimentary Rocks Made of?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b="1" dirty="0" smtClean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latin typeface="Verdana" charset="0"/>
              </a:rPr>
              <a:t>Sediments</a:t>
            </a:r>
            <a:r>
              <a:rPr lang="en-US" sz="2800" dirty="0">
                <a:latin typeface="Verdana" charset="0"/>
              </a:rPr>
              <a:t>:  loose materials such as rock fragments and mineral grains that have been transported by wind, water, or </a:t>
            </a:r>
            <a:r>
              <a:rPr lang="en-US" sz="2800" dirty="0" smtClean="0">
                <a:latin typeface="Verdana" charset="0"/>
              </a:rPr>
              <a:t>glaciers</a:t>
            </a:r>
            <a:endParaRPr lang="en-US" sz="28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Sedimentary Rocks are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latin typeface="Verdana" charset="0"/>
              </a:rPr>
              <a:t>Weathering</a:t>
            </a:r>
            <a:r>
              <a:rPr lang="en-US" sz="2800" dirty="0">
                <a:latin typeface="Verdana" charset="0"/>
              </a:rPr>
              <a:t>:  the breaking of rocks into smaller pieces, either mechanically or chemically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b="1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Verdana" charset="0"/>
              </a:rPr>
              <a:t>Erosion</a:t>
            </a:r>
            <a:r>
              <a:rPr lang="en-US" sz="2800" dirty="0">
                <a:latin typeface="Verdana" charset="0"/>
              </a:rPr>
              <a:t>:  the process that moves weathered rocks from one location to another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Verdana" charset="0"/>
              </a:rPr>
              <a:t>Deposition</a:t>
            </a:r>
            <a:r>
              <a:rPr lang="en-US" sz="2800" dirty="0">
                <a:latin typeface="Verdana" charset="0"/>
              </a:rPr>
              <a:t>:  the build up of sediments on the bottoms of lakes, valleys and the ocean floor usually in layers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17412" name="Picture 5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eaLnBrk="1" hangingPunct="1"/>
            <a:r>
              <a:rPr lang="en-US" b="1" dirty="0">
                <a:latin typeface="Verdana" charset="0"/>
              </a:rPr>
              <a:t>Compaction</a:t>
            </a:r>
            <a:r>
              <a:rPr lang="en-US" dirty="0">
                <a:latin typeface="Verdana" charset="0"/>
              </a:rPr>
              <a:t>:  sedimentary rock-forming process that occurs when layers of sediment become compressed by the weight of layers above them</a:t>
            </a: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b="1" dirty="0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endParaRPr lang="en-US" sz="2800" b="1" dirty="0">
              <a:latin typeface="Verdana" charset="0"/>
            </a:endParaRPr>
          </a:p>
          <a:p>
            <a:pPr eaLnBrk="1" hangingPunct="1"/>
            <a:r>
              <a:rPr lang="en-US" b="1" dirty="0">
                <a:latin typeface="Verdana" charset="0"/>
              </a:rPr>
              <a:t>Cementation</a:t>
            </a:r>
            <a:r>
              <a:rPr lang="en-US" dirty="0">
                <a:latin typeface="Verdana" charset="0"/>
              </a:rPr>
              <a:t>:  sedimentary rock-forming process in which sediments are glued together by minerals deposited between the sediments </a:t>
            </a:r>
          </a:p>
        </p:txBody>
      </p:sp>
      <p:pic>
        <p:nvPicPr>
          <p:cNvPr id="18435" name="Picture 5" descr="formation_sedimentar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2672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/>
            <a:r>
              <a:rPr lang="en-US" u="sng">
                <a:latin typeface="Arial" charset="0"/>
              </a:rPr>
              <a:t>Three types of Sedimentary Rocks: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eaLnBrk="1" hangingPunct="1"/>
            <a:r>
              <a:rPr lang="en-US" b="1" u="sng">
                <a:latin typeface="Verdana" charset="0"/>
              </a:rPr>
              <a:t>Clastic Sedimentary Rock</a:t>
            </a:r>
            <a:r>
              <a:rPr lang="en-US">
                <a:latin typeface="Verdana" charset="0"/>
              </a:rPr>
              <a:t>: made of broken fragments of plants, animals, and primarily other rocks</a:t>
            </a:r>
          </a:p>
        </p:txBody>
      </p:sp>
      <p:pic>
        <p:nvPicPr>
          <p:cNvPr id="19460" name="Picture 5" descr="caliche240x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42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onglomBluePoint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laminSS215x1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895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Examples of Clastic Sedimentary Rocks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8001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u="sng">
                <a:latin typeface="Verdana" charset="0"/>
              </a:rPr>
              <a:t>Conglomerate</a:t>
            </a:r>
            <a:r>
              <a:rPr lang="en-US" sz="2800">
                <a:latin typeface="Verdana" charset="0"/>
              </a:rPr>
              <a:t>- composed of </a:t>
            </a:r>
            <a:r>
              <a:rPr lang="en-US" sz="2800" i="1">
                <a:latin typeface="Verdana" charset="0"/>
              </a:rPr>
              <a:t>rounded</a:t>
            </a:r>
            <a:r>
              <a:rPr lang="en-US" sz="2800">
                <a:latin typeface="Verdana" charset="0"/>
              </a:rPr>
              <a:t>, pebble-sized fragments that are held together by a cement</a:t>
            </a:r>
          </a:p>
        </p:txBody>
      </p:sp>
      <p:pic>
        <p:nvPicPr>
          <p:cNvPr id="20484" name="Picture 5" descr="conglomera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and i</a:t>
            </a:r>
            <a:r>
              <a:rPr lang="en-US" dirty="0" smtClean="0"/>
              <a:t>dentify </a:t>
            </a:r>
            <a:r>
              <a:rPr lang="en-US" dirty="0" smtClean="0"/>
              <a:t>common types of igneous, sedimentary and metamorphic rocks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007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Examples of Clastic Sedimentary Rocks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10200"/>
            <a:ext cx="8229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u="sng">
                <a:latin typeface="Verdana" charset="0"/>
              </a:rPr>
              <a:t>Sandstone</a:t>
            </a:r>
            <a:r>
              <a:rPr lang="en-US" sz="2800">
                <a:latin typeface="Verdana" charset="0"/>
              </a:rPr>
              <a:t> – composed of small mineral grains (usually quartz) that are cemented together.</a:t>
            </a:r>
          </a:p>
        </p:txBody>
      </p:sp>
      <p:pic>
        <p:nvPicPr>
          <p:cNvPr id="22532" name="Picture 9" descr="sandst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Examples of Clastic Sedimentary Rocks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6400"/>
            <a:ext cx="8229600" cy="1066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Verdana" charset="0"/>
              </a:rPr>
              <a:t>Shale – made of flaky clay particles that compress into flat layers</a:t>
            </a:r>
          </a:p>
        </p:txBody>
      </p:sp>
      <p:pic>
        <p:nvPicPr>
          <p:cNvPr id="23556" name="Picture 11" descr="sha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943600" cy="1139825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Chemical Sedimentary</a:t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> Rocks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 b="1">
              <a:latin typeface="Verdan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Verdana" charset="0"/>
              </a:rPr>
              <a:t>made from minerals precipitated from a solution or are left behind when a solution evaporates – minerals left behind form rocks called </a:t>
            </a:r>
            <a:r>
              <a:rPr lang="en-US" sz="2800" i="1">
                <a:latin typeface="Verdana" charset="0"/>
              </a:rPr>
              <a:t>evaporites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 i="1">
              <a:latin typeface="Verdan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i="1">
                <a:latin typeface="Verdana" charset="0"/>
              </a:rPr>
              <a:t>  Rock salt (halite) </a:t>
            </a:r>
            <a:r>
              <a:rPr lang="en-US" sz="2800" i="1">
                <a:latin typeface="Verdana" charset="0"/>
                <a:sym typeface="Wingdings" charset="0"/>
              </a:rPr>
              <a:t></a:t>
            </a:r>
            <a:endParaRPr lang="en-US" sz="2800" i="1">
              <a:latin typeface="Verdan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1800" b="1">
              <a:latin typeface="Verdana" charset="0"/>
            </a:endParaRPr>
          </a:p>
        </p:txBody>
      </p:sp>
      <p:pic>
        <p:nvPicPr>
          <p:cNvPr id="24580" name="Picture 7" descr="calc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1050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 descr="rock salt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505200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Organic Sedimentary Rock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286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sz="2800" smtClean="0">
                <a:ea typeface="+mn-ea"/>
              </a:rPr>
              <a:t>primarily made from the remains of once living things 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sz="2800" smtClean="0">
              <a:ea typeface="+mn-ea"/>
            </a:endParaRPr>
          </a:p>
        </p:txBody>
      </p:sp>
      <p:pic>
        <p:nvPicPr>
          <p:cNvPr id="25604" name="Picture 4" descr="GBR_lst2_s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447800"/>
            <a:ext cx="3733800" cy="249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12" descr="swamp-large%20(1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114800"/>
            <a:ext cx="3733800" cy="243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3" name="Rectangle 1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Examples of Organic Sedimentary Rock</a:t>
            </a:r>
          </a:p>
        </p:txBody>
      </p:sp>
      <p:pic>
        <p:nvPicPr>
          <p:cNvPr id="26627" name="Picture 14" descr="lime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9624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18" descr="chal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9624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21" descr="Limesto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240347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51" name="Rectangle 2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4800600" cy="2189163"/>
          </a:xfrm>
        </p:spPr>
        <p:txBody>
          <a:bodyPr/>
          <a:lstStyle/>
          <a:p>
            <a:pPr eaLnBrk="1" hangingPunct="1"/>
            <a:r>
              <a:rPr lang="en-US" sz="2800">
                <a:latin typeface="Verdana" charset="0"/>
              </a:rPr>
              <a:t>Limestone</a:t>
            </a:r>
          </a:p>
          <a:p>
            <a:pPr eaLnBrk="1" hangingPunct="1"/>
            <a:r>
              <a:rPr lang="en-US" sz="2800">
                <a:latin typeface="Verdana" charset="0"/>
              </a:rPr>
              <a:t>Fossiliferous Limestone</a:t>
            </a:r>
          </a:p>
          <a:p>
            <a:pPr eaLnBrk="1" hangingPunct="1"/>
            <a:r>
              <a:rPr lang="en-US" sz="2800">
                <a:latin typeface="Verdana" charset="0"/>
              </a:rPr>
              <a:t>Chalk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924800" cy="10668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Example of Organic Sedimentary Rock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219200"/>
            <a:ext cx="3429000" cy="5410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800" b="1">
                <a:latin typeface="Verdana" charset="0"/>
              </a:rPr>
              <a:t>Coal</a:t>
            </a:r>
            <a:r>
              <a:rPr lang="en-US" sz="2800">
                <a:latin typeface="Verdana" charset="0"/>
              </a:rPr>
              <a:t> - forms from plant remains that are buried before they decay. The plant layers are then compacted into matter that is composed mostly of carbon</a:t>
            </a:r>
          </a:p>
        </p:txBody>
      </p:sp>
      <p:pic>
        <p:nvPicPr>
          <p:cNvPr id="27652" name="Picture 5" descr="co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/>
            <a:r>
              <a:rPr lang="en-US" sz="4000" b="1" u="sng">
                <a:latin typeface="Arial" charset="0"/>
              </a:rPr>
              <a:t>Metamorphic Rock</a:t>
            </a:r>
            <a:r>
              <a:rPr lang="en-US" sz="4000">
                <a:latin typeface="Arial" charset="0"/>
              </a:rPr>
              <a:t>:  rock formed from existing rock when the temperature or pressure changes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2388"/>
            <a:ext cx="8229600" cy="3538537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28676" name="Picture 5" descr="temp_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449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Textures of Metamorphic Rocks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Verdana" charset="0"/>
              </a:rPr>
              <a:t>Foliated</a:t>
            </a:r>
            <a:r>
              <a:rPr lang="en-US" dirty="0">
                <a:latin typeface="Verdana" charset="0"/>
              </a:rPr>
              <a:t>:  a texture of metamorphic rock, created when mineral grains flatten and line up in parallel bands</a:t>
            </a:r>
            <a:endParaRPr lang="en-US" i="1" dirty="0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Verdana" charset="0"/>
            </a:endParaRPr>
          </a:p>
          <a:p>
            <a:pPr eaLnBrk="1" hangingPunct="1"/>
            <a:r>
              <a:rPr lang="en-US" b="1" dirty="0" err="1">
                <a:latin typeface="Verdana" charset="0"/>
              </a:rPr>
              <a:t>Nonfoliated</a:t>
            </a:r>
            <a:r>
              <a:rPr lang="en-US" dirty="0">
                <a:latin typeface="Verdana" charset="0"/>
              </a:rPr>
              <a:t>:  texture of metamorphic rock, created when mineral grains change, grow, &amp; rearrange but don</a:t>
            </a:r>
            <a:r>
              <a:rPr lang="ja-JP" altLang="en-US" dirty="0">
                <a:latin typeface="Verdana" charset="0"/>
              </a:rPr>
              <a:t>’</a:t>
            </a:r>
            <a:r>
              <a:rPr lang="en-US" dirty="0">
                <a:latin typeface="Verdana" charset="0"/>
              </a:rPr>
              <a:t>t form bands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Local Metamorphism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191000" cy="45307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metamorphism that affects relatively small volumes of rock </a:t>
            </a:r>
            <a:r>
              <a:rPr lang="en-US" sz="2400">
                <a:latin typeface="Verdana" charset="0"/>
              </a:rPr>
              <a:t>(less than 100 km³)</a:t>
            </a:r>
            <a:endParaRPr lang="en-US" sz="2400" i="1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Verdana" charset="0"/>
            </a:endParaRPr>
          </a:p>
        </p:txBody>
      </p:sp>
      <p:pic>
        <p:nvPicPr>
          <p:cNvPr id="30724" name="Picture 5" descr="sh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1148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Regional Metamorphism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3810000" cy="4606925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metamorphism that affects thousands of (</a:t>
            </a:r>
            <a:r>
              <a:rPr lang="en-US" sz="2400">
                <a:latin typeface="Verdana" charset="0"/>
              </a:rPr>
              <a:t>km³</a:t>
            </a:r>
            <a:r>
              <a:rPr lang="en-US">
                <a:latin typeface="Verdana" charset="0"/>
              </a:rPr>
              <a:t>) cubic kilometers of rock</a:t>
            </a:r>
          </a:p>
        </p:txBody>
      </p:sp>
      <p:pic>
        <p:nvPicPr>
          <p:cNvPr id="31748" name="Picture 7" descr="Regional Metamorph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9338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What is a rock?</a:t>
            </a:r>
            <a:endParaRPr lang="en-US" dirty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Verdana" charset="0"/>
              </a:rPr>
              <a:t>Rock</a:t>
            </a:r>
            <a:r>
              <a:rPr lang="en-US" dirty="0">
                <a:latin typeface="Verdana" charset="0"/>
              </a:rPr>
              <a:t>:  Earth material made of minerals, glass or organic </a:t>
            </a:r>
            <a:r>
              <a:rPr lang="en-US" dirty="0" smtClean="0">
                <a:latin typeface="Verdana" charset="0"/>
              </a:rPr>
              <a:t>matter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b="1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Arial" charset="0"/>
              </a:rPr>
              <a:t>Contact Metamorphism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800">
                <a:latin typeface="Verdana" charset="0"/>
              </a:rPr>
              <a:t>metamorphism where temperature is the primary agent</a:t>
            </a:r>
          </a:p>
        </p:txBody>
      </p:sp>
      <p:pic>
        <p:nvPicPr>
          <p:cNvPr id="32772" name="Picture 7" descr="methea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600200"/>
            <a:ext cx="319087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304800" y="6324600"/>
            <a:ext cx="7391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/>
              <a:t>http://academic.brooklyn.cuny.edu/geology/grocha/monument/images/metheat.gif</a:t>
            </a:r>
          </a:p>
        </p:txBody>
      </p:sp>
      <p:pic>
        <p:nvPicPr>
          <p:cNvPr id="32774" name="Picture 11" descr="Limestone roasted to marble">
            <a:hlinkClick r:id="rId3" tooltip="View Full-Size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038600"/>
            <a:ext cx="32877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191000" y="4038600"/>
            <a:ext cx="3341688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ß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sym typeface="Wingdings" charset="0"/>
              </a:rPr>
              <a:t>Limestone</a:t>
            </a:r>
          </a:p>
          <a:p>
            <a:pPr>
              <a:buFont typeface="Wingdings" charset="0"/>
              <a:buChar char="ß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Marble</a:t>
            </a:r>
          </a:p>
          <a:p>
            <a:pPr>
              <a:buFont typeface="Wingdings" charset="0"/>
              <a:buChar char="ß"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charset="0"/>
              <a:buChar char="ß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Basalt</a:t>
            </a:r>
          </a:p>
          <a:p>
            <a:pPr>
              <a:buFont typeface="Wingdings" charset="0"/>
              <a:buChar char="ß"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charset="0"/>
              <a:buChar char="ß"/>
            </a:pPr>
            <a:endParaRPr 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charset="0"/>
              <a:buChar char="ß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Marble</a:t>
            </a:r>
          </a:p>
          <a:p>
            <a:pPr>
              <a:buFont typeface="Wingdings" charset="0"/>
              <a:buChar char="ß"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Limestone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 </a:t>
            </a:r>
            <a:r>
              <a:rPr lang="en-US" b="1">
                <a:latin typeface="Arial" charset="0"/>
              </a:rPr>
              <a:t>Dynamic Metamorphism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686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a typeface="+mn-ea"/>
              </a:rPr>
              <a:t>metamorphism where </a:t>
            </a:r>
            <a:r>
              <a:rPr lang="en-US" sz="2800" u="sng" smtClean="0">
                <a:ea typeface="+mn-ea"/>
              </a:rPr>
              <a:t>pressure</a:t>
            </a:r>
            <a:r>
              <a:rPr lang="en-US" sz="2800" smtClean="0">
                <a:ea typeface="+mn-ea"/>
              </a:rPr>
              <a:t> is the primary agent (aka deformational metamorphism)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u"/>
              <a:defRPr/>
            </a:pPr>
            <a:endParaRPr lang="en-US" sz="2800" smtClean="0">
              <a:ea typeface="+mn-ea"/>
            </a:endParaRPr>
          </a:p>
        </p:txBody>
      </p:sp>
      <p:pic>
        <p:nvPicPr>
          <p:cNvPr id="33796" name="Picture 8" descr="metadia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6781800" cy="509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Rectangle 11"/>
          <p:cNvSpPr>
            <a:spLocks noChangeArrowheads="1"/>
          </p:cNvSpPr>
          <p:nvPr/>
        </p:nvSpPr>
        <p:spPr bwMode="auto">
          <a:xfrm rot="-5400000">
            <a:off x="6918325" y="3978275"/>
            <a:ext cx="29892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/>
              <a:t>http://www.indiana.edu/~g103/G103/wk5/week5.htm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Result of Dynamic Metamorphism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34820" name="Picture 5" descr="mylo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35844" name="Picture 5" descr="m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23728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 rot="-5400000">
            <a:off x="6538119" y="3596481"/>
            <a:ext cx="29876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http://www.indiana.edu/~g103/G103/wk5/week5.htm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Examples of Metamorphic Rocks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/>
          <a:p>
            <a:pPr eaLnBrk="1" hangingPunct="1"/>
            <a:r>
              <a:rPr lang="en-US" sz="2800" u="sng">
                <a:latin typeface="Verdana" charset="0"/>
              </a:rPr>
              <a:t>Gneiss</a:t>
            </a:r>
            <a:r>
              <a:rPr lang="en-US" sz="2800">
                <a:latin typeface="Verdana" charset="0"/>
              </a:rPr>
              <a:t> – metamorphosed granite, displays foliation and banding; a result of high grade metamorphism</a:t>
            </a:r>
          </a:p>
          <a:p>
            <a:pPr eaLnBrk="1" hangingPunct="1">
              <a:buFont typeface="Wingdings" charset="0"/>
              <a:buNone/>
            </a:pPr>
            <a:r>
              <a:rPr lang="en-US" sz="2800">
                <a:latin typeface="Verdana" charset="0"/>
              </a:rPr>
              <a:t>(foliated texture)</a:t>
            </a:r>
          </a:p>
        </p:txBody>
      </p:sp>
      <p:pic>
        <p:nvPicPr>
          <p:cNvPr id="36868" name="Picture 5" descr="KINKED_GNEISS_b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495800"/>
            <a:ext cx="2362200" cy="207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8" descr="Gnei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219200"/>
            <a:ext cx="3352800" cy="2989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524000" y="60198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</a:rPr>
              <a:t>kinked gneiss 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sym typeface="Wingdings" pitchFamily="2" charset="2"/>
              </a:rPr>
              <a:t>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Examples of Metamorphic Rocks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>
                <a:latin typeface="Verdana" charset="0"/>
              </a:rPr>
              <a:t>Slate</a:t>
            </a:r>
            <a:r>
              <a:rPr lang="en-US" sz="2800" dirty="0">
                <a:latin typeface="Verdana" charset="0"/>
              </a:rPr>
              <a:t> – pressure exerted on shale (</a:t>
            </a:r>
            <a:r>
              <a:rPr lang="en-US" sz="2800" dirty="0" err="1">
                <a:latin typeface="Verdana" charset="0"/>
              </a:rPr>
              <a:t>claystone</a:t>
            </a:r>
            <a:r>
              <a:rPr lang="en-US" sz="2800" dirty="0">
                <a:latin typeface="Verdana" charset="0"/>
              </a:rPr>
              <a:t>/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latin typeface="Verdana" charset="0"/>
              </a:rPr>
              <a:t>   mudstone)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u="sng" dirty="0">
                <a:latin typeface="Verdana" charset="0"/>
              </a:rPr>
              <a:t>Schist</a:t>
            </a:r>
            <a:r>
              <a:rPr lang="en-US" sz="2800" dirty="0">
                <a:latin typeface="Verdana" charset="0"/>
              </a:rPr>
              <a:t> – high heat and pressure exerted on slate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latin typeface="Verdana" charset="0"/>
              </a:rPr>
              <a:t>(both with foliated texture)</a:t>
            </a:r>
          </a:p>
        </p:txBody>
      </p:sp>
      <p:pic>
        <p:nvPicPr>
          <p:cNvPr id="37892" name="Picture 5" descr="sla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257300"/>
            <a:ext cx="2743200" cy="206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4724400" y="3429000"/>
            <a:ext cx="32702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http://library.thinkquest.org/05aug/00461/images/slate.jpg</a:t>
            </a:r>
          </a:p>
        </p:txBody>
      </p:sp>
      <p:pic>
        <p:nvPicPr>
          <p:cNvPr id="37894" name="Picture 10" descr="Schist_mi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038600"/>
            <a:ext cx="2914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" name="Rectangle 13"/>
          <p:cNvSpPr>
            <a:spLocks noChangeArrowheads="1"/>
          </p:cNvSpPr>
          <p:nvPr/>
        </p:nvSpPr>
        <p:spPr bwMode="auto">
          <a:xfrm flipV="1">
            <a:off x="3657600" y="6402388"/>
            <a:ext cx="5029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/>
              <a:t>http://www.windows.ucar.edu/tour/link=/earth/geology/images/Schist_mica_jpg_image.html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Examples of Metamorphic Rocks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u="sng">
                <a:latin typeface="Verdana" charset="0"/>
              </a:rPr>
              <a:t>Quartzite</a:t>
            </a:r>
            <a:r>
              <a:rPr lang="en-US" sz="2400">
                <a:latin typeface="Verdana" charset="0"/>
              </a:rPr>
              <a:t> – metamorphosed quartz sandstone (looks like fine crystalline structure)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Verdana" charset="0"/>
            </a:endParaRPr>
          </a:p>
          <a:p>
            <a:pPr eaLnBrk="1" hangingPunct="1"/>
            <a:r>
              <a:rPr lang="en-US" sz="2400" u="sng">
                <a:latin typeface="Verdana" charset="0"/>
              </a:rPr>
              <a:t>Marble</a:t>
            </a:r>
            <a:r>
              <a:rPr lang="en-US" sz="2400">
                <a:latin typeface="Verdana" charset="0"/>
              </a:rPr>
              <a:t> – formed from the compression of limestone (looks like numerous calcite crystals)</a:t>
            </a:r>
          </a:p>
          <a:p>
            <a:pPr eaLnBrk="1" hangingPunct="1"/>
            <a:endParaRPr lang="en-US" sz="2400">
              <a:latin typeface="Verdana" charset="0"/>
            </a:endParaRPr>
          </a:p>
        </p:txBody>
      </p:sp>
      <p:pic>
        <p:nvPicPr>
          <p:cNvPr id="38916" name="Picture 5" descr="Quartzite_2_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371600"/>
            <a:ext cx="2566988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8" descr="MarbleUSGO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7338" y="3941763"/>
            <a:ext cx="2600325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4648200" y="3581400"/>
            <a:ext cx="4668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/>
              <a:t>http://www.answersincreation.org/curriculum/geology/images/Quartzite_2_jpg.jpg</a:t>
            </a:r>
          </a:p>
        </p:txBody>
      </p:sp>
      <p:sp>
        <p:nvSpPr>
          <p:cNvPr id="38919" name="Rectangle 11"/>
          <p:cNvSpPr>
            <a:spLocks noChangeArrowheads="1"/>
          </p:cNvSpPr>
          <p:nvPr/>
        </p:nvSpPr>
        <p:spPr bwMode="auto">
          <a:xfrm>
            <a:off x="4495800" y="6400800"/>
            <a:ext cx="43259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http://www.answersincreation.org/curriculum/geology/images/Marble_2_jpg.jpg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6019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(both with nonfoliated texture)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types of rocks:</a:t>
            </a:r>
          </a:p>
          <a:p>
            <a:pPr lvl="1"/>
            <a:r>
              <a:rPr lang="en-US" dirty="0" smtClean="0"/>
              <a:t>Igneous </a:t>
            </a:r>
          </a:p>
          <a:p>
            <a:pPr lvl="2"/>
            <a:r>
              <a:rPr lang="en-US" dirty="0" smtClean="0"/>
              <a:t>Meaning “of fire”</a:t>
            </a:r>
          </a:p>
          <a:p>
            <a:pPr lvl="1"/>
            <a:r>
              <a:rPr lang="en-US" dirty="0" smtClean="0"/>
              <a:t>Sedimentary</a:t>
            </a:r>
          </a:p>
          <a:p>
            <a:pPr lvl="2"/>
            <a:r>
              <a:rPr lang="en-US" dirty="0" smtClean="0"/>
              <a:t>Meaning “of sediments”</a:t>
            </a:r>
          </a:p>
          <a:p>
            <a:pPr lvl="1"/>
            <a:r>
              <a:rPr lang="en-US" dirty="0" smtClean="0"/>
              <a:t>Metamorphic</a:t>
            </a:r>
          </a:p>
          <a:p>
            <a:pPr lvl="2"/>
            <a:r>
              <a:rPr lang="en-US" dirty="0" smtClean="0"/>
              <a:t>Meaning “to change form”</a:t>
            </a:r>
          </a:p>
        </p:txBody>
      </p:sp>
    </p:spTree>
    <p:extLst>
      <p:ext uri="{BB962C8B-B14F-4D97-AF65-F5344CB8AC3E}">
        <p14:creationId xmlns:p14="http://schemas.microsoft.com/office/powerpoint/2010/main" val="281114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6575"/>
            <a:ext cx="8229600" cy="881063"/>
          </a:xfrm>
        </p:spPr>
        <p:txBody>
          <a:bodyPr/>
          <a:lstStyle/>
          <a:p>
            <a:pPr eaLnBrk="1" hangingPunct="1"/>
            <a:r>
              <a:rPr lang="en-US" sz="4000" b="1" u="sng">
                <a:latin typeface="Arial" charset="0"/>
              </a:rPr>
              <a:t>Igneous Rocks</a:t>
            </a:r>
            <a:r>
              <a:rPr lang="en-US" sz="4000">
                <a:latin typeface="Arial" charset="0"/>
              </a:rPr>
              <a:t>:  rock formed when magma or lava cools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6148" name="Picture 5" descr="igne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5438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Verdana" charset="0"/>
              </a:rPr>
              <a:t>Lava</a:t>
            </a:r>
            <a:r>
              <a:rPr lang="en-US" dirty="0">
                <a:latin typeface="Verdana" charset="0"/>
              </a:rPr>
              <a:t>:  molten rock from a volcano flowing on Earth</a:t>
            </a:r>
            <a:r>
              <a:rPr lang="ja-JP" altLang="en-US" dirty="0">
                <a:latin typeface="Verdana" charset="0"/>
              </a:rPr>
              <a:t>’</a:t>
            </a:r>
            <a:r>
              <a:rPr lang="en-US" dirty="0">
                <a:latin typeface="Verdana" charset="0"/>
              </a:rPr>
              <a:t>s surface</a:t>
            </a:r>
          </a:p>
          <a:p>
            <a:pPr eaLnBrk="1" hangingPunct="1"/>
            <a:endParaRPr lang="en-US" sz="1400" b="1" dirty="0">
              <a:latin typeface="Verdana" charset="0"/>
            </a:endParaRPr>
          </a:p>
          <a:p>
            <a:pPr eaLnBrk="1" hangingPunct="1"/>
            <a:r>
              <a:rPr lang="en-US" b="1" dirty="0">
                <a:latin typeface="Verdana" charset="0"/>
              </a:rPr>
              <a:t>Magma</a:t>
            </a:r>
            <a:r>
              <a:rPr lang="en-US" dirty="0">
                <a:latin typeface="Verdana" charset="0"/>
              </a:rPr>
              <a:t>:  molten rock beneath Earth</a:t>
            </a:r>
            <a:r>
              <a:rPr lang="ja-JP" altLang="en-US" dirty="0">
                <a:latin typeface="Verdana" charset="0"/>
              </a:rPr>
              <a:t>’</a:t>
            </a:r>
            <a:r>
              <a:rPr lang="en-US" dirty="0">
                <a:latin typeface="Verdana" charset="0"/>
              </a:rPr>
              <a:t>s </a:t>
            </a:r>
            <a:r>
              <a:rPr lang="en-US" dirty="0" smtClean="0">
                <a:latin typeface="Verdana" charset="0"/>
              </a:rPr>
              <a:t>surface</a:t>
            </a:r>
          </a:p>
          <a:p>
            <a:pPr marL="0" indent="0" eaLnBrk="1" hangingPunct="1">
              <a:buNone/>
            </a:pPr>
            <a:r>
              <a:rPr lang="en-US" dirty="0" err="1" smtClean="0">
                <a:latin typeface="Verdana" charset="0"/>
              </a:rPr>
              <a:t>Igenous</a:t>
            </a:r>
            <a:r>
              <a:rPr lang="en-US" dirty="0" smtClean="0">
                <a:latin typeface="Verdana" charset="0"/>
              </a:rPr>
              <a:t> rocks form 2 different ways:</a:t>
            </a:r>
            <a:endParaRPr lang="en-US" dirty="0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endParaRPr lang="en-US" sz="1400" b="1" dirty="0">
              <a:latin typeface="Verdana" charset="0"/>
            </a:endParaRPr>
          </a:p>
          <a:p>
            <a:pPr eaLnBrk="1" hangingPunct="1"/>
            <a:r>
              <a:rPr lang="en-US" b="1" dirty="0">
                <a:latin typeface="Verdana" charset="0"/>
              </a:rPr>
              <a:t>Intrusive</a:t>
            </a:r>
            <a:r>
              <a:rPr lang="en-US" dirty="0">
                <a:latin typeface="Verdana" charset="0"/>
              </a:rPr>
              <a:t>:  igneous rocks that form below Earth</a:t>
            </a:r>
            <a:r>
              <a:rPr lang="ja-JP" altLang="en-US" dirty="0">
                <a:latin typeface="Verdana" charset="0"/>
              </a:rPr>
              <a:t>’</a:t>
            </a:r>
            <a:r>
              <a:rPr lang="en-US" dirty="0">
                <a:latin typeface="Verdana" charset="0"/>
              </a:rPr>
              <a:t>s surface (plutonic)</a:t>
            </a:r>
          </a:p>
          <a:p>
            <a:pPr eaLnBrk="1" hangingPunct="1">
              <a:buFont typeface="Wingdings" charset="0"/>
              <a:buNone/>
            </a:pPr>
            <a:endParaRPr lang="en-US" sz="1400" b="1" dirty="0">
              <a:latin typeface="Verdana" charset="0"/>
            </a:endParaRPr>
          </a:p>
          <a:p>
            <a:pPr eaLnBrk="1" hangingPunct="1"/>
            <a:r>
              <a:rPr lang="en-US" b="1" dirty="0">
                <a:latin typeface="Verdana" charset="0"/>
              </a:rPr>
              <a:t>Extrusive</a:t>
            </a:r>
            <a:r>
              <a:rPr lang="en-US" dirty="0">
                <a:latin typeface="Verdana" charset="0"/>
              </a:rPr>
              <a:t>:  igneous rocks that form when magma extrudes onto Earth</a:t>
            </a:r>
            <a:r>
              <a:rPr lang="ja-JP" altLang="en-US" dirty="0">
                <a:latin typeface="Verdana" charset="0"/>
              </a:rPr>
              <a:t>’</a:t>
            </a:r>
            <a:r>
              <a:rPr lang="en-US" dirty="0">
                <a:latin typeface="Verdana" charset="0"/>
              </a:rPr>
              <a:t>s surface and cools as lava (volcanic)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Classifying Igneous Rocks</a:t>
            </a:r>
            <a:endParaRPr lang="en-US" dirty="0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791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Verdana" charset="0"/>
              </a:rPr>
              <a:t>Basaltic or Mafic</a:t>
            </a:r>
            <a:r>
              <a:rPr lang="en-US" sz="2800" dirty="0">
                <a:latin typeface="Verdana" charset="0"/>
              </a:rPr>
              <a:t>:  dark-colored igneous rocks that form from magma rich in iron &amp; magnesium (high </a:t>
            </a:r>
            <a:r>
              <a:rPr lang="en-US" sz="2800" dirty="0" err="1">
                <a:latin typeface="Verdana" charset="0"/>
              </a:rPr>
              <a:t>ferromagnesium</a:t>
            </a:r>
            <a:r>
              <a:rPr lang="en-US" sz="2800" dirty="0">
                <a:latin typeface="Verdana" charset="0"/>
              </a:rPr>
              <a:t> minerals; low silica)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2800" b="1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latin typeface="Verdana" charset="0"/>
              </a:rPr>
              <a:t>Granitic or Felsic</a:t>
            </a:r>
            <a:r>
              <a:rPr lang="en-US" sz="2800" dirty="0">
                <a:latin typeface="Verdana" charset="0"/>
              </a:rPr>
              <a:t>:  light-colored igneous rocks, form from magma rich in silicon and oxygen (low </a:t>
            </a:r>
            <a:r>
              <a:rPr lang="en-US" sz="2800" dirty="0" err="1">
                <a:latin typeface="Verdana" charset="0"/>
              </a:rPr>
              <a:t>ferromagnesium</a:t>
            </a:r>
            <a:r>
              <a:rPr lang="en-US" sz="2800" dirty="0">
                <a:latin typeface="Verdana" charset="0"/>
              </a:rPr>
              <a:t> minerals; high silica)</a:t>
            </a:r>
          </a:p>
        </p:txBody>
      </p:sp>
      <p:pic>
        <p:nvPicPr>
          <p:cNvPr id="9220" name="Picture 5" descr="blueliz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16764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plate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1731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Igneous Rock Textures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Verdana" charset="0"/>
              </a:rPr>
              <a:t>A rock</a:t>
            </a:r>
            <a:r>
              <a:rPr lang="ja-JP" altLang="en-US" dirty="0">
                <a:latin typeface="Verdana" charset="0"/>
              </a:rPr>
              <a:t>’</a:t>
            </a:r>
            <a:r>
              <a:rPr lang="en-US" dirty="0">
                <a:latin typeface="Verdana" charset="0"/>
              </a:rPr>
              <a:t>s texture depends on the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Verdana" charset="0"/>
              </a:rPr>
              <a:t>		- size,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Verdana" charset="0"/>
              </a:rPr>
              <a:t>		- shape, and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Verdana" charset="0"/>
              </a:rPr>
              <a:t>		- arrangement of crystals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Verdana" charset="0"/>
              </a:rPr>
              <a:t>A crystal</a:t>
            </a:r>
            <a:r>
              <a:rPr lang="ja-JP" altLang="en-US" dirty="0">
                <a:latin typeface="Verdana" charset="0"/>
              </a:rPr>
              <a:t>’</a:t>
            </a:r>
            <a:r>
              <a:rPr lang="en-US" dirty="0">
                <a:latin typeface="Verdana" charset="0"/>
              </a:rPr>
              <a:t>s size and shape depends: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Verdana" charset="0"/>
              </a:rPr>
              <a:t>		- rate of cooling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Verdana" charset="0"/>
              </a:rPr>
              <a:t>		- amount of dissolved gasses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Coarse Grained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Verdana" charset="0"/>
              </a:rPr>
              <a:t>Mineral grains large enough to be seen with the unaided eye (Phaneritic):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Verdan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>
                <a:latin typeface="Verdana" charset="0"/>
              </a:rPr>
              <a:t>     Granite              or              Gabbro</a:t>
            </a:r>
          </a:p>
        </p:txBody>
      </p:sp>
      <p:pic>
        <p:nvPicPr>
          <p:cNvPr id="11268" name="Picture 5" descr="q236976_215928_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gabb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343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4216</TotalTime>
  <Words>894</Words>
  <Application>Microsoft Macintosh PowerPoint</Application>
  <PresentationFormat>On-screen Show (4:3)</PresentationFormat>
  <Paragraphs>157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Cliff</vt:lpstr>
      <vt:lpstr>Rocks and the Rock Cycle</vt:lpstr>
      <vt:lpstr>Today’s Objectives</vt:lpstr>
      <vt:lpstr>What is a rock?</vt:lpstr>
      <vt:lpstr>Types of Rocks</vt:lpstr>
      <vt:lpstr>Igneous Rocks:  rock formed when magma or lava cools</vt:lpstr>
      <vt:lpstr>PowerPoint Presentation</vt:lpstr>
      <vt:lpstr>Classifying Igneous Rocks</vt:lpstr>
      <vt:lpstr>Igneous Rock Textures</vt:lpstr>
      <vt:lpstr>Coarse Grained</vt:lpstr>
      <vt:lpstr>Fine Grained</vt:lpstr>
      <vt:lpstr>Glassy</vt:lpstr>
      <vt:lpstr>Porphyritic Texture</vt:lpstr>
      <vt:lpstr>Sedimentary Rocks:  rock formed when sediments become pressed or cemented together</vt:lpstr>
      <vt:lpstr>What are Sedimentary Rocks Made of?</vt:lpstr>
      <vt:lpstr>How Sedimentary Rocks are Made</vt:lpstr>
      <vt:lpstr>PowerPoint Presentation</vt:lpstr>
      <vt:lpstr>PowerPoint Presentation</vt:lpstr>
      <vt:lpstr>Three types of Sedimentary Rocks:</vt:lpstr>
      <vt:lpstr>Examples of Clastic Sedimentary Rocks</vt:lpstr>
      <vt:lpstr>Examples of Clastic Sedimentary Rocks</vt:lpstr>
      <vt:lpstr>Examples of Clastic Sedimentary Rocks</vt:lpstr>
      <vt:lpstr>Chemical Sedimentary  Rocks</vt:lpstr>
      <vt:lpstr>Organic Sedimentary Rock</vt:lpstr>
      <vt:lpstr>Examples of Organic Sedimentary Rock</vt:lpstr>
      <vt:lpstr>Example of Organic Sedimentary Rock</vt:lpstr>
      <vt:lpstr>Metamorphic Rock:  rock formed from existing rock when the temperature or pressure changes</vt:lpstr>
      <vt:lpstr>Textures of Metamorphic Rocks</vt:lpstr>
      <vt:lpstr>Local Metamorphism</vt:lpstr>
      <vt:lpstr>Regional Metamorphism</vt:lpstr>
      <vt:lpstr>Contact Metamorphism</vt:lpstr>
      <vt:lpstr> Dynamic Metamorphism</vt:lpstr>
      <vt:lpstr>Result of Dynamic Metamorphism</vt:lpstr>
      <vt:lpstr>PowerPoint Presentation</vt:lpstr>
      <vt:lpstr>Examples of Metamorphic Rocks</vt:lpstr>
      <vt:lpstr>Examples of Metamorphic Rocks</vt:lpstr>
      <vt:lpstr>Examples of Metamorphic Rocks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Cycle</dc:title>
  <dc:creator>jkirshenbaum</dc:creator>
  <cp:lastModifiedBy>Kyle Jenks</cp:lastModifiedBy>
  <cp:revision>42</cp:revision>
  <dcterms:created xsi:type="dcterms:W3CDTF">2006-11-01T12:02:28Z</dcterms:created>
  <dcterms:modified xsi:type="dcterms:W3CDTF">2014-05-20T17:14:53Z</dcterms:modified>
</cp:coreProperties>
</file>