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3" r:id="rId11"/>
    <p:sldId id="266" r:id="rId12"/>
    <p:sldId id="268" r:id="rId13"/>
    <p:sldId id="264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C0D81-B4CF-6446-B538-F309A0B7734F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C14ED-84DB-FB44-AFB3-C0677CEFD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Wine</a:t>
            </a:r>
            <a:r>
              <a:rPr lang="en-US" baseline="0" dirty="0" smtClean="0"/>
              <a:t>: Ethanol (solute) Water (solvent)</a:t>
            </a:r>
          </a:p>
          <a:p>
            <a:r>
              <a:rPr lang="en-US" baseline="0" dirty="0" smtClean="0"/>
              <a:t>Soda Pop: Carbon Dioxide (Solute) Water (solvent)</a:t>
            </a:r>
          </a:p>
          <a:p>
            <a:r>
              <a:rPr lang="en-US" baseline="0" dirty="0" smtClean="0"/>
              <a:t>Steel: Carbon (solute) Iron (solvent)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14ED-84DB-FB44-AFB3-C0677CEFD2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8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50D8-430C-1F47-8EFD-EA9965C66B75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59C2EC39-16DE-124B-9DBF-A7B5A71D5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50D8-430C-1F47-8EFD-EA9965C66B75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EC39-16DE-124B-9DBF-A7B5A71D5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50D8-430C-1F47-8EFD-EA9965C66B75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50D8-430C-1F47-8EFD-EA9965C66B75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50D8-430C-1F47-8EFD-EA9965C66B75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59C2EC39-16DE-124B-9DBF-A7B5A71D5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50D8-430C-1F47-8EFD-EA9965C66B75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EC39-16DE-124B-9DBF-A7B5A71D5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50D8-430C-1F47-8EFD-EA9965C66B75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EC39-16DE-124B-9DBF-A7B5A71D5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50D8-430C-1F47-8EFD-EA9965C66B75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EC39-16DE-124B-9DBF-A7B5A71D5C8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50D8-430C-1F47-8EFD-EA9965C66B75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EC39-16DE-124B-9DBF-A7B5A71D5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50D8-430C-1F47-8EFD-EA9965C66B75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EC39-16DE-124B-9DBF-A7B5A71D5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50D8-430C-1F47-8EFD-EA9965C66B75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EC39-16DE-124B-9DBF-A7B5A71D5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50D8-430C-1F47-8EFD-EA9965C66B75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EC39-16DE-124B-9DBF-A7B5A71D5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50D8-430C-1F47-8EFD-EA9965C66B75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EC39-16DE-124B-9DBF-A7B5A71D5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50D8-430C-1F47-8EFD-EA9965C66B75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EC39-16DE-124B-9DBF-A7B5A71D5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50D8-430C-1F47-8EFD-EA9965C66B75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EC39-16DE-124B-9DBF-A7B5A71D5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50D8-430C-1F47-8EFD-EA9965C66B75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EC39-16DE-124B-9DBF-A7B5A71D5C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7350D8-430C-1F47-8EFD-EA9965C66B75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9C2EC39-16DE-124B-9DBF-A7B5A71D5C8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Mixtures, Solutions and Solubility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13,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5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Think, Pair, Share Round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the next 2 minutes, I want you to come up with 2 examples of a solution and IDENTIFY what the solute is and what the solvent is. </a:t>
            </a:r>
          </a:p>
          <a:p>
            <a:r>
              <a:rPr lang="en-US" sz="2400" dirty="0"/>
              <a:t>Now, take a minute and share with the person next to you.</a:t>
            </a:r>
          </a:p>
          <a:p>
            <a:r>
              <a:rPr lang="en-US" sz="2400" dirty="0"/>
              <a:t>Now we can all report out!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315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Solubility</a:t>
            </a:r>
            <a:r>
              <a:rPr lang="en-US" sz="2400" dirty="0" smtClean="0"/>
              <a:t> – The measure of how much solute CAN be dissolved in a solvent. </a:t>
            </a:r>
          </a:p>
          <a:p>
            <a:pPr lvl="1"/>
            <a:r>
              <a:rPr lang="en-US" sz="2400" dirty="0" smtClean="0"/>
              <a:t>Solubility depends on factors such as temperature, pressure, amount of solvent, and pH (we’ll talk more about this later).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Three types of solutions</a:t>
            </a:r>
          </a:p>
          <a:p>
            <a:pPr marL="228600" lvl="1" indent="0">
              <a:buNone/>
            </a:pPr>
            <a:r>
              <a:rPr lang="en-US" sz="2400" dirty="0" smtClean="0"/>
              <a:t>2. </a:t>
            </a:r>
            <a:r>
              <a:rPr lang="en-US" sz="2400" dirty="0" smtClean="0">
                <a:solidFill>
                  <a:srgbClr val="FF0000"/>
                </a:solidFill>
              </a:rPr>
              <a:t>Unsaturated solutions </a:t>
            </a:r>
            <a:r>
              <a:rPr lang="en-US" sz="2400" dirty="0" smtClean="0">
                <a:solidFill>
                  <a:schemeClr val="tx1"/>
                </a:solidFill>
              </a:rPr>
              <a:t>– Contains LESS solute than the solvent has the capacity to dissolve at a specific temperature – it can dissolve more solute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3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Three types of solutions 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Saturated Solutions </a:t>
            </a:r>
            <a:r>
              <a:rPr lang="en-US" sz="2400" dirty="0" smtClean="0"/>
              <a:t>– Contains the MAXIMUM amount of a solute that will dissolve in a given solvent at a specific temperature – it cannot dissolve anymore</a:t>
            </a:r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5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Three types of solutions</a:t>
            </a:r>
          </a:p>
          <a:p>
            <a:pPr marL="228600" lvl="1" indent="0">
              <a:buNone/>
            </a:pPr>
            <a:r>
              <a:rPr lang="en-US" sz="2400" dirty="0" smtClean="0"/>
              <a:t>3. </a:t>
            </a:r>
            <a:r>
              <a:rPr lang="en-US" sz="2400" dirty="0" smtClean="0">
                <a:solidFill>
                  <a:srgbClr val="FF0000"/>
                </a:solidFill>
              </a:rPr>
              <a:t>Supersaturated solutions </a:t>
            </a:r>
            <a:r>
              <a:rPr lang="en-US" sz="2400" dirty="0" smtClean="0">
                <a:solidFill>
                  <a:schemeClr val="tx1"/>
                </a:solidFill>
              </a:rPr>
              <a:t>– Contains MORE solute than is present in a saturated solution at a specific temperature – there’s too much solute.</a:t>
            </a:r>
          </a:p>
        </p:txBody>
      </p:sp>
    </p:spTree>
    <p:extLst>
      <p:ext uri="{BB962C8B-B14F-4D97-AF65-F5344CB8AC3E}">
        <p14:creationId xmlns:p14="http://schemas.microsoft.com/office/powerpoint/2010/main" val="48806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55" y="239260"/>
            <a:ext cx="8709085" cy="600914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3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thing I learned today is ___________.</a:t>
            </a:r>
          </a:p>
          <a:p>
            <a:r>
              <a:rPr lang="en-US" dirty="0" smtClean="0"/>
              <a:t>I also learned _______________________.</a:t>
            </a:r>
          </a:p>
          <a:p>
            <a:r>
              <a:rPr lang="en-US" dirty="0" smtClean="0"/>
              <a:t>One questions I still have is ____________.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2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SWBAT: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800" dirty="0" smtClean="0"/>
              <a:t>Explain the difference between mixtures and solutions.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800" dirty="0" smtClean="0"/>
              <a:t>Identify the solute and solvent in various solutions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800" dirty="0" smtClean="0"/>
              <a:t>Analyze how unsaturated, saturated and supersaturated solutions relate to solubility. </a:t>
            </a:r>
          </a:p>
        </p:txBody>
      </p:sp>
    </p:spTree>
    <p:extLst>
      <p:ext uri="{BB962C8B-B14F-4D97-AF65-F5344CB8AC3E}">
        <p14:creationId xmlns:p14="http://schemas.microsoft.com/office/powerpoint/2010/main" val="324394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We have talked about 4 different characteristic properties: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sz="2400" dirty="0" smtClean="0"/>
              <a:t>Density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sz="2400" dirty="0" smtClean="0"/>
              <a:t>Freezing Point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sz="2400" dirty="0" smtClean="0"/>
              <a:t>Melting Point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sz="2400" dirty="0" smtClean="0"/>
              <a:t>Boiling Point</a:t>
            </a:r>
            <a:endParaRPr lang="en-US" sz="2400" dirty="0"/>
          </a:p>
          <a:p>
            <a:r>
              <a:rPr lang="en-US" sz="2400" dirty="0" smtClean="0"/>
              <a:t>There is a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characteristic property that we will look at this chapter – </a:t>
            </a:r>
            <a:r>
              <a:rPr lang="en-US" sz="2400" dirty="0" smtClean="0">
                <a:solidFill>
                  <a:srgbClr val="FF0000"/>
                </a:solidFill>
              </a:rPr>
              <a:t>Solubility</a:t>
            </a:r>
            <a:r>
              <a:rPr lang="en-US" sz="2400" dirty="0" smtClean="0"/>
              <a:t>. But before we get to solubility we need some background information first.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508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Mixtures</a:t>
            </a:r>
            <a:r>
              <a:rPr lang="en-US" dirty="0"/>
              <a:t> are combinations of two or more substances NOT chemically combined.</a:t>
            </a:r>
          </a:p>
          <a:p>
            <a:pPr lvl="2"/>
            <a:r>
              <a:rPr lang="en-US" sz="2000" dirty="0"/>
              <a:t>2 types of Mixtures</a:t>
            </a:r>
          </a:p>
          <a:p>
            <a:pPr lvl="3"/>
            <a:r>
              <a:rPr lang="en-US" sz="2000" dirty="0">
                <a:solidFill>
                  <a:srgbClr val="FF0000"/>
                </a:solidFill>
              </a:rPr>
              <a:t>Homogeneous Mixtures </a:t>
            </a:r>
            <a:r>
              <a:rPr lang="en-US" sz="2000" dirty="0"/>
              <a:t>– Substances are </a:t>
            </a:r>
            <a:r>
              <a:rPr lang="en-US" sz="2000" dirty="0" smtClean="0"/>
              <a:t>distributed</a:t>
            </a:r>
          </a:p>
          <a:p>
            <a:pPr marL="685800" lvl="3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evenly throughout the mixture</a:t>
            </a:r>
          </a:p>
          <a:p>
            <a:pPr lvl="3"/>
            <a:r>
              <a:rPr lang="en-US" sz="2000" dirty="0"/>
              <a:t>Homo = Same</a:t>
            </a:r>
          </a:p>
          <a:p>
            <a:pPr lvl="4"/>
            <a:r>
              <a:rPr lang="en-US" sz="2000" dirty="0"/>
              <a:t>Any 2 samples taken will have same proportions of ingredients. </a:t>
            </a:r>
          </a:p>
          <a:p>
            <a:pPr lvl="4"/>
            <a:r>
              <a:rPr lang="en-US" sz="2000" dirty="0"/>
              <a:t>Examples: Sugar water, salt water, iced tea, maple syrup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360" y="3316797"/>
            <a:ext cx="1699440" cy="138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4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200" dirty="0">
                <a:solidFill>
                  <a:srgbClr val="FF0000"/>
                </a:solidFill>
              </a:rPr>
              <a:t>Heterogeneous Mixtures </a:t>
            </a:r>
            <a:r>
              <a:rPr lang="en-US" sz="2200" dirty="0">
                <a:solidFill>
                  <a:schemeClr val="tx1"/>
                </a:solidFill>
              </a:rPr>
              <a:t>are mixtures that have an unequal distribution of substances. </a:t>
            </a:r>
          </a:p>
          <a:p>
            <a:pPr lvl="4"/>
            <a:r>
              <a:rPr lang="en-US" sz="2200" dirty="0">
                <a:solidFill>
                  <a:schemeClr val="tx1"/>
                </a:solidFill>
              </a:rPr>
              <a:t>Hetero – different</a:t>
            </a:r>
          </a:p>
          <a:p>
            <a:pPr lvl="4"/>
            <a:r>
              <a:rPr lang="en-US" sz="2200" dirty="0">
                <a:solidFill>
                  <a:schemeClr val="tx1"/>
                </a:solidFill>
              </a:rPr>
              <a:t>Any 2 samples can have different proportions of substances</a:t>
            </a:r>
          </a:p>
          <a:p>
            <a:pPr lvl="4"/>
            <a:r>
              <a:rPr lang="en-US" sz="2200" dirty="0">
                <a:solidFill>
                  <a:schemeClr val="tx1"/>
                </a:solidFill>
              </a:rPr>
              <a:t>Examples: orange juice, chocolate chip pecan cookie, salad, pack of M&amp;M’s, Italian dressing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1" y="3872342"/>
            <a:ext cx="1049245" cy="1762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004" y="5187410"/>
            <a:ext cx="1960898" cy="12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6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Think, Pair,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the next 2 minutes, I want you to come up with 3 different types of homogenous solutions and 3 different types of heterogeneous solutions. </a:t>
            </a:r>
          </a:p>
          <a:p>
            <a:r>
              <a:rPr lang="en-US" sz="2400" dirty="0" smtClean="0"/>
              <a:t>Now, take a minute and share with the person next to you.</a:t>
            </a:r>
          </a:p>
          <a:p>
            <a:r>
              <a:rPr lang="en-US" sz="2400" dirty="0" smtClean="0"/>
              <a:t>Now we can all report out!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818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Solutions</a:t>
            </a:r>
            <a:r>
              <a:rPr lang="en-US" dirty="0" smtClean="0"/>
              <a:t> are a special type of homogenous mixture in which one substance is dissolved in another. </a:t>
            </a:r>
          </a:p>
          <a:p>
            <a:pPr lvl="1"/>
            <a:r>
              <a:rPr lang="en-US" sz="2000" dirty="0" smtClean="0"/>
              <a:t>Two parts to a solution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Solute</a:t>
            </a:r>
            <a:r>
              <a:rPr lang="en-US" sz="2000" dirty="0" smtClean="0"/>
              <a:t> – The substance that is being dissolved. (ex. Salt)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Solvent</a:t>
            </a:r>
            <a:r>
              <a:rPr lang="en-US" sz="2000" dirty="0" smtClean="0"/>
              <a:t>  - The substance that is doing the dissolving (ex. Water)</a:t>
            </a:r>
          </a:p>
          <a:p>
            <a:pPr marL="800100" lvl="2" indent="-342900">
              <a:buFont typeface="+mj-lt"/>
              <a:buAutoNum type="arabicPeriod"/>
            </a:pPr>
            <a:endParaRPr lang="en-US" sz="2000" dirty="0"/>
          </a:p>
          <a:p>
            <a:pPr marL="800100" lvl="2" indent="-342900">
              <a:buFont typeface="+mj-lt"/>
              <a:buAutoNum type="arabicPeriod"/>
            </a:pPr>
            <a:endParaRPr lang="en-US" sz="2000" dirty="0" smtClean="0"/>
          </a:p>
          <a:p>
            <a:pPr marL="800100" lvl="2" indent="-342900">
              <a:buFont typeface="+mj-lt"/>
              <a:buAutoNum type="arabicPeriod"/>
            </a:pPr>
            <a:endParaRPr lang="en-US" sz="2000" dirty="0"/>
          </a:p>
          <a:p>
            <a:pPr marL="800100" lvl="2" indent="-342900">
              <a:buFont typeface="+mj-lt"/>
              <a:buAutoNum type="arabicPeriod"/>
            </a:pPr>
            <a:endParaRPr lang="en-US" sz="2000" dirty="0" smtClean="0"/>
          </a:p>
          <a:p>
            <a:pPr marL="457200" lvl="2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Solute	          +		Solvent		=	Solution</a:t>
            </a:r>
          </a:p>
          <a:p>
            <a:pPr marL="457200" lvl="2" indent="0">
              <a:buNone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38" y="4405805"/>
            <a:ext cx="2074727" cy="1441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509" y="4405805"/>
            <a:ext cx="2170676" cy="1444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229" y="4405805"/>
            <a:ext cx="2226583" cy="14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5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466335"/>
            <a:ext cx="8308975" cy="1143000"/>
          </a:xfrm>
        </p:spPr>
        <p:txBody>
          <a:bodyPr/>
          <a:lstStyle/>
          <a:p>
            <a:r>
              <a:rPr lang="en-US" dirty="0" smtClean="0"/>
              <a:t>More on Solutes and Solvents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609335"/>
            <a:ext cx="8308975" cy="349175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Solutes (substance being dissolved) can be a gas, liquid or solid.</a:t>
            </a:r>
          </a:p>
          <a:p>
            <a:r>
              <a:rPr lang="en-US" sz="2400" dirty="0" smtClean="0"/>
              <a:t>Solvents (substance that is doing the dissolving) can also be a gas, liquid or solid.</a:t>
            </a:r>
          </a:p>
        </p:txBody>
      </p:sp>
    </p:spTree>
    <p:extLst>
      <p:ext uri="{BB962C8B-B14F-4D97-AF65-F5344CB8AC3E}">
        <p14:creationId xmlns:p14="http://schemas.microsoft.com/office/powerpoint/2010/main" val="145389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Solutions</a:t>
            </a:r>
            <a:endParaRPr lang="en-US" dirty="0"/>
          </a:p>
        </p:txBody>
      </p:sp>
      <p:pic>
        <p:nvPicPr>
          <p:cNvPr id="4" name="Picture 22" descr="12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6" b="11526"/>
          <a:stretch>
            <a:fillRect/>
          </a:stretch>
        </p:blipFill>
        <p:spPr bwMode="auto">
          <a:xfrm>
            <a:off x="415925" y="2760761"/>
            <a:ext cx="8134676" cy="34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08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1013</TotalTime>
  <Words>586</Words>
  <Application>Microsoft Macintosh PowerPoint</Application>
  <PresentationFormat>On-screen Show (4:3)</PresentationFormat>
  <Paragraphs>69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Expo</vt:lpstr>
      <vt:lpstr>Mixtures, Solutions and Solubility</vt:lpstr>
      <vt:lpstr>Today’s Objective</vt:lpstr>
      <vt:lpstr>Characteristic Properties</vt:lpstr>
      <vt:lpstr>Mixtures </vt:lpstr>
      <vt:lpstr>Mixtures (cont.)</vt:lpstr>
      <vt:lpstr>Think, Pair, Share</vt:lpstr>
      <vt:lpstr>Solutions</vt:lpstr>
      <vt:lpstr>More on Solutes and Solvents</vt:lpstr>
      <vt:lpstr>Types of Solutions</vt:lpstr>
      <vt:lpstr>Think, Pair, Share Round 2</vt:lpstr>
      <vt:lpstr>Solubility</vt:lpstr>
      <vt:lpstr>Solutions</vt:lpstr>
      <vt:lpstr>Solubility</vt:lpstr>
      <vt:lpstr>Solutions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Mixtures, Solutions and Solubility</dc:title>
  <dc:creator>Kyle Jenks</dc:creator>
  <cp:lastModifiedBy>Kyle Jenks</cp:lastModifiedBy>
  <cp:revision>12</cp:revision>
  <dcterms:created xsi:type="dcterms:W3CDTF">2013-12-12T22:51:39Z</dcterms:created>
  <dcterms:modified xsi:type="dcterms:W3CDTF">2013-12-13T15:45:13Z</dcterms:modified>
</cp:coreProperties>
</file>